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935C6D-9678-489D-B06C-AFB316C3CC1A}" type="doc">
      <dgm:prSet loTypeId="urn:microsoft.com/office/officeart/2005/8/layout/lProcess2" loCatId="list" qsTypeId="urn:microsoft.com/office/officeart/2005/8/quickstyle/simple3" qsCatId="simple" csTypeId="urn:microsoft.com/office/officeart/2005/8/colors/accent1_2" csCatId="accent1" phldr="1"/>
      <dgm:spPr/>
      <dgm:t>
        <a:bodyPr/>
        <a:lstStyle/>
        <a:p>
          <a:endParaRPr lang="fr-FR"/>
        </a:p>
      </dgm:t>
    </dgm:pt>
    <dgm:pt modelId="{FD810456-059E-4CA4-ADF8-359D3665D68C}">
      <dgm:prSet phldrT="[Texte]"/>
      <dgm:spPr/>
      <dgm:t>
        <a:bodyPr/>
        <a:lstStyle/>
        <a:p>
          <a:r>
            <a:rPr lang="fr-FR" dirty="0"/>
            <a:t>LES INSTRUMENTS DE COMMERCE</a:t>
          </a:r>
        </a:p>
      </dgm:t>
    </dgm:pt>
    <dgm:pt modelId="{F4CAC638-F3A1-4928-9646-962DBEE8AE3D}" type="parTrans" cxnId="{1C7BB482-B080-43A2-A893-862FCF822818}">
      <dgm:prSet/>
      <dgm:spPr/>
      <dgm:t>
        <a:bodyPr/>
        <a:lstStyle/>
        <a:p>
          <a:endParaRPr lang="fr-FR"/>
        </a:p>
      </dgm:t>
    </dgm:pt>
    <dgm:pt modelId="{30525B23-6501-4AC9-A7D2-E69DAAF84461}" type="sibTrans" cxnId="{1C7BB482-B080-43A2-A893-862FCF822818}">
      <dgm:prSet/>
      <dgm:spPr/>
      <dgm:t>
        <a:bodyPr/>
        <a:lstStyle/>
        <a:p>
          <a:endParaRPr lang="fr-FR"/>
        </a:p>
      </dgm:t>
    </dgm:pt>
    <dgm:pt modelId="{66639D43-BF6B-4E2C-841A-D2CD1DE83133}">
      <dgm:prSet phldrT="[Texte]"/>
      <dgm:spPr/>
      <dgm:t>
        <a:bodyPr/>
        <a:lstStyle/>
        <a:p>
          <a:r>
            <a:rPr lang="fr-FR" dirty="0"/>
            <a:t>LETTRE DE CHANGE</a:t>
          </a:r>
        </a:p>
      </dgm:t>
    </dgm:pt>
    <dgm:pt modelId="{261F181E-C998-460C-8B0A-88DD50F16891}" type="parTrans" cxnId="{653C43D7-9BF7-421A-A278-BA1AA4A62810}">
      <dgm:prSet/>
      <dgm:spPr/>
      <dgm:t>
        <a:bodyPr/>
        <a:lstStyle/>
        <a:p>
          <a:endParaRPr lang="fr-FR"/>
        </a:p>
      </dgm:t>
    </dgm:pt>
    <dgm:pt modelId="{80EE9848-2CD1-4453-9D5A-531D6272F853}" type="sibTrans" cxnId="{653C43D7-9BF7-421A-A278-BA1AA4A62810}">
      <dgm:prSet/>
      <dgm:spPr/>
      <dgm:t>
        <a:bodyPr/>
        <a:lstStyle/>
        <a:p>
          <a:endParaRPr lang="fr-FR"/>
        </a:p>
      </dgm:t>
    </dgm:pt>
    <dgm:pt modelId="{04AB56A0-F02E-41C8-AD2E-08A5AB377B86}">
      <dgm:prSet phldrT="[Texte]"/>
      <dgm:spPr/>
      <dgm:t>
        <a:bodyPr/>
        <a:lstStyle/>
        <a:p>
          <a:r>
            <a:rPr lang="fr-FR" dirty="0"/>
            <a:t>BILLET A ORDRE</a:t>
          </a:r>
        </a:p>
      </dgm:t>
    </dgm:pt>
    <dgm:pt modelId="{D34255BC-46B7-4B27-95D6-22BFB2F69FFA}" type="parTrans" cxnId="{0BFEE0CD-14D8-45DB-A326-7B7BC7C92847}">
      <dgm:prSet/>
      <dgm:spPr/>
      <dgm:t>
        <a:bodyPr/>
        <a:lstStyle/>
        <a:p>
          <a:endParaRPr lang="fr-FR"/>
        </a:p>
      </dgm:t>
    </dgm:pt>
    <dgm:pt modelId="{1D5B5BA8-2BAD-4F87-B6A1-F9004205811F}" type="sibTrans" cxnId="{0BFEE0CD-14D8-45DB-A326-7B7BC7C92847}">
      <dgm:prSet/>
      <dgm:spPr/>
      <dgm:t>
        <a:bodyPr/>
        <a:lstStyle/>
        <a:p>
          <a:endParaRPr lang="fr-FR"/>
        </a:p>
      </dgm:t>
    </dgm:pt>
    <dgm:pt modelId="{45B194FE-1DA5-4F49-9C76-2835DC62FF1E}">
      <dgm:prSet phldrT="[Texte]"/>
      <dgm:spPr/>
      <dgm:t>
        <a:bodyPr/>
        <a:lstStyle/>
        <a:p>
          <a:r>
            <a:rPr lang="fr-FR" dirty="0"/>
            <a:t>LES SOCIETES COMMERCIALES</a:t>
          </a:r>
        </a:p>
      </dgm:t>
    </dgm:pt>
    <dgm:pt modelId="{3FD949BF-3B06-4CF4-BA3B-6804311A0067}" type="parTrans" cxnId="{60C311B3-4CB6-4189-99F2-09C7CA0FD8C8}">
      <dgm:prSet/>
      <dgm:spPr/>
      <dgm:t>
        <a:bodyPr/>
        <a:lstStyle/>
        <a:p>
          <a:endParaRPr lang="fr-FR"/>
        </a:p>
      </dgm:t>
    </dgm:pt>
    <dgm:pt modelId="{63BC8A8E-3D46-4ABA-BA7E-C21C82BB0500}" type="sibTrans" cxnId="{60C311B3-4CB6-4189-99F2-09C7CA0FD8C8}">
      <dgm:prSet/>
      <dgm:spPr/>
      <dgm:t>
        <a:bodyPr/>
        <a:lstStyle/>
        <a:p>
          <a:endParaRPr lang="fr-FR"/>
        </a:p>
      </dgm:t>
    </dgm:pt>
    <dgm:pt modelId="{16E7751C-B416-4804-9512-1EB566541900}">
      <dgm:prSet phldrT="[Texte]"/>
      <dgm:spPr/>
      <dgm:t>
        <a:bodyPr/>
        <a:lstStyle/>
        <a:p>
          <a:r>
            <a:rPr lang="fr-FR" dirty="0"/>
            <a:t>S.A./SARL</a:t>
          </a:r>
        </a:p>
      </dgm:t>
    </dgm:pt>
    <dgm:pt modelId="{DD36ADE6-36AD-45C7-B84F-4B9AD3F99728}" type="parTrans" cxnId="{0ABCBE4A-93B6-4D6E-BB9B-EB19F446CCBB}">
      <dgm:prSet/>
      <dgm:spPr/>
      <dgm:t>
        <a:bodyPr/>
        <a:lstStyle/>
        <a:p>
          <a:endParaRPr lang="fr-FR"/>
        </a:p>
      </dgm:t>
    </dgm:pt>
    <dgm:pt modelId="{D03CBC0F-CDE6-41A9-89C4-3D0EF10C7182}" type="sibTrans" cxnId="{0ABCBE4A-93B6-4D6E-BB9B-EB19F446CCBB}">
      <dgm:prSet/>
      <dgm:spPr/>
      <dgm:t>
        <a:bodyPr/>
        <a:lstStyle/>
        <a:p>
          <a:endParaRPr lang="fr-FR"/>
        </a:p>
      </dgm:t>
    </dgm:pt>
    <dgm:pt modelId="{2A66DEA3-7C51-4B09-ACF8-8D9A978B6AC8}">
      <dgm:prSet phldrT="[Texte]"/>
      <dgm:spPr/>
      <dgm:t>
        <a:bodyPr/>
        <a:lstStyle/>
        <a:p>
          <a:r>
            <a:rPr lang="fr-FR" dirty="0"/>
            <a:t>SNC/SC</a:t>
          </a:r>
        </a:p>
      </dgm:t>
    </dgm:pt>
    <dgm:pt modelId="{9CF7EA34-3601-423C-8B76-AE88139CEA60}" type="parTrans" cxnId="{ED25996D-BF95-4190-9269-6DF136E89FE9}">
      <dgm:prSet/>
      <dgm:spPr/>
      <dgm:t>
        <a:bodyPr/>
        <a:lstStyle/>
        <a:p>
          <a:endParaRPr lang="fr-FR"/>
        </a:p>
      </dgm:t>
    </dgm:pt>
    <dgm:pt modelId="{B32037C8-EBBF-47D5-BEB8-0CD71D3B0650}" type="sibTrans" cxnId="{ED25996D-BF95-4190-9269-6DF136E89FE9}">
      <dgm:prSet/>
      <dgm:spPr/>
      <dgm:t>
        <a:bodyPr/>
        <a:lstStyle/>
        <a:p>
          <a:endParaRPr lang="fr-FR"/>
        </a:p>
      </dgm:t>
    </dgm:pt>
    <dgm:pt modelId="{237A2A8D-34AB-4A89-959D-A379E471A557}" type="pres">
      <dgm:prSet presAssocID="{03935C6D-9678-489D-B06C-AFB316C3CC1A}" presName="theList" presStyleCnt="0">
        <dgm:presLayoutVars>
          <dgm:dir/>
          <dgm:animLvl val="lvl"/>
          <dgm:resizeHandles val="exact"/>
        </dgm:presLayoutVars>
      </dgm:prSet>
      <dgm:spPr/>
      <dgm:t>
        <a:bodyPr/>
        <a:lstStyle/>
        <a:p>
          <a:endParaRPr lang="fr-FR"/>
        </a:p>
      </dgm:t>
    </dgm:pt>
    <dgm:pt modelId="{D626C71E-B9B9-449F-B65E-D754C462D469}" type="pres">
      <dgm:prSet presAssocID="{FD810456-059E-4CA4-ADF8-359D3665D68C}" presName="compNode" presStyleCnt="0"/>
      <dgm:spPr/>
    </dgm:pt>
    <dgm:pt modelId="{5DE5EC73-D6A2-4491-946D-DE087B15A1A7}" type="pres">
      <dgm:prSet presAssocID="{FD810456-059E-4CA4-ADF8-359D3665D68C}" presName="aNode" presStyleLbl="bgShp" presStyleIdx="0" presStyleCnt="2"/>
      <dgm:spPr/>
      <dgm:t>
        <a:bodyPr/>
        <a:lstStyle/>
        <a:p>
          <a:endParaRPr lang="fr-FR"/>
        </a:p>
      </dgm:t>
    </dgm:pt>
    <dgm:pt modelId="{7D44FD62-1BEE-43D5-A715-E7BAFC04D98D}" type="pres">
      <dgm:prSet presAssocID="{FD810456-059E-4CA4-ADF8-359D3665D68C}" presName="textNode" presStyleLbl="bgShp" presStyleIdx="0" presStyleCnt="2"/>
      <dgm:spPr/>
      <dgm:t>
        <a:bodyPr/>
        <a:lstStyle/>
        <a:p>
          <a:endParaRPr lang="fr-FR"/>
        </a:p>
      </dgm:t>
    </dgm:pt>
    <dgm:pt modelId="{6EF620D8-AC65-4873-BC07-57EAA70FC3DC}" type="pres">
      <dgm:prSet presAssocID="{FD810456-059E-4CA4-ADF8-359D3665D68C}" presName="compChildNode" presStyleCnt="0"/>
      <dgm:spPr/>
    </dgm:pt>
    <dgm:pt modelId="{B9DFAD88-D288-40D2-BAE7-E612666242D0}" type="pres">
      <dgm:prSet presAssocID="{FD810456-059E-4CA4-ADF8-359D3665D68C}" presName="theInnerList" presStyleCnt="0"/>
      <dgm:spPr/>
    </dgm:pt>
    <dgm:pt modelId="{FCED64A2-ABB7-4253-AD6D-2EA55DBA5156}" type="pres">
      <dgm:prSet presAssocID="{66639D43-BF6B-4E2C-841A-D2CD1DE83133}" presName="childNode" presStyleLbl="node1" presStyleIdx="0" presStyleCnt="4">
        <dgm:presLayoutVars>
          <dgm:bulletEnabled val="1"/>
        </dgm:presLayoutVars>
      </dgm:prSet>
      <dgm:spPr/>
      <dgm:t>
        <a:bodyPr/>
        <a:lstStyle/>
        <a:p>
          <a:endParaRPr lang="fr-FR"/>
        </a:p>
      </dgm:t>
    </dgm:pt>
    <dgm:pt modelId="{8D15F88F-5805-42E7-AFDC-0213381F4B36}" type="pres">
      <dgm:prSet presAssocID="{66639D43-BF6B-4E2C-841A-D2CD1DE83133}" presName="aSpace2" presStyleCnt="0"/>
      <dgm:spPr/>
    </dgm:pt>
    <dgm:pt modelId="{26D02C1E-4A37-4B43-8562-6ABD28A954F0}" type="pres">
      <dgm:prSet presAssocID="{04AB56A0-F02E-41C8-AD2E-08A5AB377B86}" presName="childNode" presStyleLbl="node1" presStyleIdx="1" presStyleCnt="4">
        <dgm:presLayoutVars>
          <dgm:bulletEnabled val="1"/>
        </dgm:presLayoutVars>
      </dgm:prSet>
      <dgm:spPr/>
      <dgm:t>
        <a:bodyPr/>
        <a:lstStyle/>
        <a:p>
          <a:endParaRPr lang="fr-FR"/>
        </a:p>
      </dgm:t>
    </dgm:pt>
    <dgm:pt modelId="{3976B756-5143-46E1-BB74-F5F6829D936C}" type="pres">
      <dgm:prSet presAssocID="{FD810456-059E-4CA4-ADF8-359D3665D68C}" presName="aSpace" presStyleCnt="0"/>
      <dgm:spPr/>
    </dgm:pt>
    <dgm:pt modelId="{769C871C-62CA-4EE1-9215-EC4620D89BEA}" type="pres">
      <dgm:prSet presAssocID="{45B194FE-1DA5-4F49-9C76-2835DC62FF1E}" presName="compNode" presStyleCnt="0"/>
      <dgm:spPr/>
    </dgm:pt>
    <dgm:pt modelId="{C8CA180D-2B2F-4BC1-9CA4-F96C6B2CBEEC}" type="pres">
      <dgm:prSet presAssocID="{45B194FE-1DA5-4F49-9C76-2835DC62FF1E}" presName="aNode" presStyleLbl="bgShp" presStyleIdx="1" presStyleCnt="2" custLinFactNeighborX="-115" custLinFactNeighborY="-418"/>
      <dgm:spPr/>
      <dgm:t>
        <a:bodyPr/>
        <a:lstStyle/>
        <a:p>
          <a:endParaRPr lang="fr-FR"/>
        </a:p>
      </dgm:t>
    </dgm:pt>
    <dgm:pt modelId="{52798B49-1D1E-4ABF-90C4-6FD87FBFB5FE}" type="pres">
      <dgm:prSet presAssocID="{45B194FE-1DA5-4F49-9C76-2835DC62FF1E}" presName="textNode" presStyleLbl="bgShp" presStyleIdx="1" presStyleCnt="2"/>
      <dgm:spPr/>
      <dgm:t>
        <a:bodyPr/>
        <a:lstStyle/>
        <a:p>
          <a:endParaRPr lang="fr-FR"/>
        </a:p>
      </dgm:t>
    </dgm:pt>
    <dgm:pt modelId="{48A48BF8-88FF-4215-A948-5896AE5BB18B}" type="pres">
      <dgm:prSet presAssocID="{45B194FE-1DA5-4F49-9C76-2835DC62FF1E}" presName="compChildNode" presStyleCnt="0"/>
      <dgm:spPr/>
    </dgm:pt>
    <dgm:pt modelId="{491E67A4-F41B-42D4-B505-626E101BD3F6}" type="pres">
      <dgm:prSet presAssocID="{45B194FE-1DA5-4F49-9C76-2835DC62FF1E}" presName="theInnerList" presStyleCnt="0"/>
      <dgm:spPr/>
    </dgm:pt>
    <dgm:pt modelId="{F063105A-C184-40E4-B42A-02C00D80BB51}" type="pres">
      <dgm:prSet presAssocID="{16E7751C-B416-4804-9512-1EB566541900}" presName="childNode" presStyleLbl="node1" presStyleIdx="2" presStyleCnt="4" custLinFactY="100000" custLinFactNeighborX="-3557" custLinFactNeighborY="143609">
        <dgm:presLayoutVars>
          <dgm:bulletEnabled val="1"/>
        </dgm:presLayoutVars>
      </dgm:prSet>
      <dgm:spPr/>
      <dgm:t>
        <a:bodyPr/>
        <a:lstStyle/>
        <a:p>
          <a:endParaRPr lang="fr-FR"/>
        </a:p>
      </dgm:t>
    </dgm:pt>
    <dgm:pt modelId="{D80ED742-1B5D-44B4-9E64-3DBDFA070E5E}" type="pres">
      <dgm:prSet presAssocID="{16E7751C-B416-4804-9512-1EB566541900}" presName="aSpace2" presStyleCnt="0"/>
      <dgm:spPr/>
    </dgm:pt>
    <dgm:pt modelId="{B480DE0C-E934-4344-A5FA-2EBE858ACF13}" type="pres">
      <dgm:prSet presAssocID="{2A66DEA3-7C51-4B09-ACF8-8D9A978B6AC8}" presName="childNode" presStyleLbl="node1" presStyleIdx="3" presStyleCnt="4" custLinFactY="-97604" custLinFactNeighborX="-1285" custLinFactNeighborY="-100000">
        <dgm:presLayoutVars>
          <dgm:bulletEnabled val="1"/>
        </dgm:presLayoutVars>
      </dgm:prSet>
      <dgm:spPr/>
      <dgm:t>
        <a:bodyPr/>
        <a:lstStyle/>
        <a:p>
          <a:endParaRPr lang="fr-FR"/>
        </a:p>
      </dgm:t>
    </dgm:pt>
  </dgm:ptLst>
  <dgm:cxnLst>
    <dgm:cxn modelId="{C6DF22FB-FF9A-471C-9A4C-666103465314}" type="presOf" srcId="{66639D43-BF6B-4E2C-841A-D2CD1DE83133}" destId="{FCED64A2-ABB7-4253-AD6D-2EA55DBA5156}" srcOrd="0" destOrd="0" presId="urn:microsoft.com/office/officeart/2005/8/layout/lProcess2"/>
    <dgm:cxn modelId="{0ABCBE4A-93B6-4D6E-BB9B-EB19F446CCBB}" srcId="{45B194FE-1DA5-4F49-9C76-2835DC62FF1E}" destId="{16E7751C-B416-4804-9512-1EB566541900}" srcOrd="0" destOrd="0" parTransId="{DD36ADE6-36AD-45C7-B84F-4B9AD3F99728}" sibTransId="{D03CBC0F-CDE6-41A9-89C4-3D0EF10C7182}"/>
    <dgm:cxn modelId="{19644963-15A9-413C-A883-DC62BB2F7BF1}" type="presOf" srcId="{45B194FE-1DA5-4F49-9C76-2835DC62FF1E}" destId="{C8CA180D-2B2F-4BC1-9CA4-F96C6B2CBEEC}" srcOrd="0" destOrd="0" presId="urn:microsoft.com/office/officeart/2005/8/layout/lProcess2"/>
    <dgm:cxn modelId="{54FA3818-7B7D-49B5-B737-5A580CF04ED7}" type="presOf" srcId="{FD810456-059E-4CA4-ADF8-359D3665D68C}" destId="{5DE5EC73-D6A2-4491-946D-DE087B15A1A7}" srcOrd="0" destOrd="0" presId="urn:microsoft.com/office/officeart/2005/8/layout/lProcess2"/>
    <dgm:cxn modelId="{466A8A09-E870-4661-9E10-57D7F3F04761}" type="presOf" srcId="{45B194FE-1DA5-4F49-9C76-2835DC62FF1E}" destId="{52798B49-1D1E-4ABF-90C4-6FD87FBFB5FE}" srcOrd="1" destOrd="0" presId="urn:microsoft.com/office/officeart/2005/8/layout/lProcess2"/>
    <dgm:cxn modelId="{DE16D1F2-AAA6-46A3-803D-938FC2D64149}" type="presOf" srcId="{2A66DEA3-7C51-4B09-ACF8-8D9A978B6AC8}" destId="{B480DE0C-E934-4344-A5FA-2EBE858ACF13}" srcOrd="0" destOrd="0" presId="urn:microsoft.com/office/officeart/2005/8/layout/lProcess2"/>
    <dgm:cxn modelId="{60C311B3-4CB6-4189-99F2-09C7CA0FD8C8}" srcId="{03935C6D-9678-489D-B06C-AFB316C3CC1A}" destId="{45B194FE-1DA5-4F49-9C76-2835DC62FF1E}" srcOrd="1" destOrd="0" parTransId="{3FD949BF-3B06-4CF4-BA3B-6804311A0067}" sibTransId="{63BC8A8E-3D46-4ABA-BA7E-C21C82BB0500}"/>
    <dgm:cxn modelId="{DBFE8830-98FC-4780-9B96-ECA77B28BA5C}" type="presOf" srcId="{16E7751C-B416-4804-9512-1EB566541900}" destId="{F063105A-C184-40E4-B42A-02C00D80BB51}" srcOrd="0" destOrd="0" presId="urn:microsoft.com/office/officeart/2005/8/layout/lProcess2"/>
    <dgm:cxn modelId="{653C43D7-9BF7-421A-A278-BA1AA4A62810}" srcId="{FD810456-059E-4CA4-ADF8-359D3665D68C}" destId="{66639D43-BF6B-4E2C-841A-D2CD1DE83133}" srcOrd="0" destOrd="0" parTransId="{261F181E-C998-460C-8B0A-88DD50F16891}" sibTransId="{80EE9848-2CD1-4453-9D5A-531D6272F853}"/>
    <dgm:cxn modelId="{B236FE45-54D8-41F6-BA6E-0A8375C65DA0}" type="presOf" srcId="{04AB56A0-F02E-41C8-AD2E-08A5AB377B86}" destId="{26D02C1E-4A37-4B43-8562-6ABD28A954F0}" srcOrd="0" destOrd="0" presId="urn:microsoft.com/office/officeart/2005/8/layout/lProcess2"/>
    <dgm:cxn modelId="{ED25996D-BF95-4190-9269-6DF136E89FE9}" srcId="{45B194FE-1DA5-4F49-9C76-2835DC62FF1E}" destId="{2A66DEA3-7C51-4B09-ACF8-8D9A978B6AC8}" srcOrd="1" destOrd="0" parTransId="{9CF7EA34-3601-423C-8B76-AE88139CEA60}" sibTransId="{B32037C8-EBBF-47D5-BEB8-0CD71D3B0650}"/>
    <dgm:cxn modelId="{8A62F54B-CD5B-4957-A81D-E4882D5BE52B}" type="presOf" srcId="{03935C6D-9678-489D-B06C-AFB316C3CC1A}" destId="{237A2A8D-34AB-4A89-959D-A379E471A557}" srcOrd="0" destOrd="0" presId="urn:microsoft.com/office/officeart/2005/8/layout/lProcess2"/>
    <dgm:cxn modelId="{07E1D8E1-BACD-4B45-B2B6-FF3F2A011097}" type="presOf" srcId="{FD810456-059E-4CA4-ADF8-359D3665D68C}" destId="{7D44FD62-1BEE-43D5-A715-E7BAFC04D98D}" srcOrd="1" destOrd="0" presId="urn:microsoft.com/office/officeart/2005/8/layout/lProcess2"/>
    <dgm:cxn modelId="{1C7BB482-B080-43A2-A893-862FCF822818}" srcId="{03935C6D-9678-489D-B06C-AFB316C3CC1A}" destId="{FD810456-059E-4CA4-ADF8-359D3665D68C}" srcOrd="0" destOrd="0" parTransId="{F4CAC638-F3A1-4928-9646-962DBEE8AE3D}" sibTransId="{30525B23-6501-4AC9-A7D2-E69DAAF84461}"/>
    <dgm:cxn modelId="{0BFEE0CD-14D8-45DB-A326-7B7BC7C92847}" srcId="{FD810456-059E-4CA4-ADF8-359D3665D68C}" destId="{04AB56A0-F02E-41C8-AD2E-08A5AB377B86}" srcOrd="1" destOrd="0" parTransId="{D34255BC-46B7-4B27-95D6-22BFB2F69FFA}" sibTransId="{1D5B5BA8-2BAD-4F87-B6A1-F9004205811F}"/>
    <dgm:cxn modelId="{63497ED5-1B5D-47A6-86C7-2314A6154A9B}" type="presParOf" srcId="{237A2A8D-34AB-4A89-959D-A379E471A557}" destId="{D626C71E-B9B9-449F-B65E-D754C462D469}" srcOrd="0" destOrd="0" presId="urn:microsoft.com/office/officeart/2005/8/layout/lProcess2"/>
    <dgm:cxn modelId="{FDAD5AE6-FA99-4C9C-B5B3-A92D84777E4C}" type="presParOf" srcId="{D626C71E-B9B9-449F-B65E-D754C462D469}" destId="{5DE5EC73-D6A2-4491-946D-DE087B15A1A7}" srcOrd="0" destOrd="0" presId="urn:microsoft.com/office/officeart/2005/8/layout/lProcess2"/>
    <dgm:cxn modelId="{702BA915-1529-44F0-B37D-CB41B730EC86}" type="presParOf" srcId="{D626C71E-B9B9-449F-B65E-D754C462D469}" destId="{7D44FD62-1BEE-43D5-A715-E7BAFC04D98D}" srcOrd="1" destOrd="0" presId="urn:microsoft.com/office/officeart/2005/8/layout/lProcess2"/>
    <dgm:cxn modelId="{37D417FD-A39C-4814-A2D9-5F6EF8E83D54}" type="presParOf" srcId="{D626C71E-B9B9-449F-B65E-D754C462D469}" destId="{6EF620D8-AC65-4873-BC07-57EAA70FC3DC}" srcOrd="2" destOrd="0" presId="urn:microsoft.com/office/officeart/2005/8/layout/lProcess2"/>
    <dgm:cxn modelId="{69E1FC06-469E-450A-B029-DE33A7B5FAE6}" type="presParOf" srcId="{6EF620D8-AC65-4873-BC07-57EAA70FC3DC}" destId="{B9DFAD88-D288-40D2-BAE7-E612666242D0}" srcOrd="0" destOrd="0" presId="urn:microsoft.com/office/officeart/2005/8/layout/lProcess2"/>
    <dgm:cxn modelId="{628DCB4C-C0BB-49FB-BF9D-509BB73DA31B}" type="presParOf" srcId="{B9DFAD88-D288-40D2-BAE7-E612666242D0}" destId="{FCED64A2-ABB7-4253-AD6D-2EA55DBA5156}" srcOrd="0" destOrd="0" presId="urn:microsoft.com/office/officeart/2005/8/layout/lProcess2"/>
    <dgm:cxn modelId="{B58AB9F8-15D4-4A79-9780-C740BB414741}" type="presParOf" srcId="{B9DFAD88-D288-40D2-BAE7-E612666242D0}" destId="{8D15F88F-5805-42E7-AFDC-0213381F4B36}" srcOrd="1" destOrd="0" presId="urn:microsoft.com/office/officeart/2005/8/layout/lProcess2"/>
    <dgm:cxn modelId="{E6595A89-382A-40FA-99B8-26E8EB1AB22B}" type="presParOf" srcId="{B9DFAD88-D288-40D2-BAE7-E612666242D0}" destId="{26D02C1E-4A37-4B43-8562-6ABD28A954F0}" srcOrd="2" destOrd="0" presId="urn:microsoft.com/office/officeart/2005/8/layout/lProcess2"/>
    <dgm:cxn modelId="{931347BA-D174-484F-AFEB-DD06136FE0D0}" type="presParOf" srcId="{237A2A8D-34AB-4A89-959D-A379E471A557}" destId="{3976B756-5143-46E1-BB74-F5F6829D936C}" srcOrd="1" destOrd="0" presId="urn:microsoft.com/office/officeart/2005/8/layout/lProcess2"/>
    <dgm:cxn modelId="{6F43D21B-0657-424A-8487-773961365162}" type="presParOf" srcId="{237A2A8D-34AB-4A89-959D-A379E471A557}" destId="{769C871C-62CA-4EE1-9215-EC4620D89BEA}" srcOrd="2" destOrd="0" presId="urn:microsoft.com/office/officeart/2005/8/layout/lProcess2"/>
    <dgm:cxn modelId="{75F6B909-F970-44A8-863D-2C3F97BFC2B7}" type="presParOf" srcId="{769C871C-62CA-4EE1-9215-EC4620D89BEA}" destId="{C8CA180D-2B2F-4BC1-9CA4-F96C6B2CBEEC}" srcOrd="0" destOrd="0" presId="urn:microsoft.com/office/officeart/2005/8/layout/lProcess2"/>
    <dgm:cxn modelId="{1A9084A8-3632-4BB2-9464-AC7D919A2567}" type="presParOf" srcId="{769C871C-62CA-4EE1-9215-EC4620D89BEA}" destId="{52798B49-1D1E-4ABF-90C4-6FD87FBFB5FE}" srcOrd="1" destOrd="0" presId="urn:microsoft.com/office/officeart/2005/8/layout/lProcess2"/>
    <dgm:cxn modelId="{BBF29CF0-77F3-45CE-ABC3-12B6E55F2264}" type="presParOf" srcId="{769C871C-62CA-4EE1-9215-EC4620D89BEA}" destId="{48A48BF8-88FF-4215-A948-5896AE5BB18B}" srcOrd="2" destOrd="0" presId="urn:microsoft.com/office/officeart/2005/8/layout/lProcess2"/>
    <dgm:cxn modelId="{15BDCEE4-F6E0-4574-824F-49BA8F66C3BB}" type="presParOf" srcId="{48A48BF8-88FF-4215-A948-5896AE5BB18B}" destId="{491E67A4-F41B-42D4-B505-626E101BD3F6}" srcOrd="0" destOrd="0" presId="urn:microsoft.com/office/officeart/2005/8/layout/lProcess2"/>
    <dgm:cxn modelId="{2F14E1B4-9805-4DCD-BAE2-C386DA0877B3}" type="presParOf" srcId="{491E67A4-F41B-42D4-B505-626E101BD3F6}" destId="{F063105A-C184-40E4-B42A-02C00D80BB51}" srcOrd="0" destOrd="0" presId="urn:microsoft.com/office/officeart/2005/8/layout/lProcess2"/>
    <dgm:cxn modelId="{8995702B-4497-4E98-A38F-D53C3EA64BA0}" type="presParOf" srcId="{491E67A4-F41B-42D4-B505-626E101BD3F6}" destId="{D80ED742-1B5D-44B4-9E64-3DBDFA070E5E}" srcOrd="1" destOrd="0" presId="urn:microsoft.com/office/officeart/2005/8/layout/lProcess2"/>
    <dgm:cxn modelId="{B78B214D-8E59-4B8A-BD54-AAA06389EE1D}" type="presParOf" srcId="{491E67A4-F41B-42D4-B505-626E101BD3F6}" destId="{B480DE0C-E934-4344-A5FA-2EBE858ACF13}" srcOrd="2"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BB39C7-18F7-406C-AF93-3F5CA2853AC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fr-FR"/>
        </a:p>
      </dgm:t>
    </dgm:pt>
    <dgm:pt modelId="{9BAE52C8-1CF2-41BD-8DE9-6C378CED923E}">
      <dgm:prSet phldrT="[Texte]"/>
      <dgm:spPr/>
      <dgm:t>
        <a:bodyPr/>
        <a:lstStyle/>
        <a:p>
          <a:r>
            <a:rPr lang="fr-FR" dirty="0"/>
            <a:t>INCOMPATIBILITE</a:t>
          </a:r>
        </a:p>
      </dgm:t>
    </dgm:pt>
    <dgm:pt modelId="{53068B78-3E9F-48C4-90E8-8825E5723703}" type="parTrans" cxnId="{850C74E1-65D9-4C7F-9CC9-6BBBF389C93E}">
      <dgm:prSet/>
      <dgm:spPr/>
      <dgm:t>
        <a:bodyPr/>
        <a:lstStyle/>
        <a:p>
          <a:endParaRPr lang="fr-FR"/>
        </a:p>
      </dgm:t>
    </dgm:pt>
    <dgm:pt modelId="{26DF5A26-6E72-42C6-806B-348DA36A1977}" type="sibTrans" cxnId="{850C74E1-65D9-4C7F-9CC9-6BBBF389C93E}">
      <dgm:prSet/>
      <dgm:spPr/>
      <dgm:t>
        <a:bodyPr/>
        <a:lstStyle/>
        <a:p>
          <a:endParaRPr lang="fr-FR"/>
        </a:p>
      </dgm:t>
    </dgm:pt>
    <dgm:pt modelId="{4BA2D303-088B-4D58-9AD9-5B5FC7A24945}">
      <dgm:prSet phldrT="[Texte]" custT="1"/>
      <dgm:spPr/>
      <dgm:t>
        <a:bodyPr/>
        <a:lstStyle/>
        <a:p>
          <a:r>
            <a:rPr lang="fr-FR" sz="2000" dirty="0"/>
            <a:t>Se trouver simultanément dans 2 conditions juridiques</a:t>
          </a:r>
        </a:p>
      </dgm:t>
    </dgm:pt>
    <dgm:pt modelId="{A970E764-FB35-4E82-B1DA-6B948979DE36}" type="parTrans" cxnId="{2C273DAF-7972-4938-8BA2-2CBAA257C7FF}">
      <dgm:prSet/>
      <dgm:spPr/>
      <dgm:t>
        <a:bodyPr/>
        <a:lstStyle/>
        <a:p>
          <a:endParaRPr lang="fr-FR"/>
        </a:p>
      </dgm:t>
    </dgm:pt>
    <dgm:pt modelId="{EFA70165-0351-4906-A985-4BF7CD023212}" type="sibTrans" cxnId="{2C273DAF-7972-4938-8BA2-2CBAA257C7FF}">
      <dgm:prSet/>
      <dgm:spPr/>
      <dgm:t>
        <a:bodyPr/>
        <a:lstStyle/>
        <a:p>
          <a:endParaRPr lang="fr-FR"/>
        </a:p>
      </dgm:t>
    </dgm:pt>
    <dgm:pt modelId="{6ADB93A6-2AD7-4CE2-9F8D-3BC000EB5EB7}">
      <dgm:prSet phldrT="[Texte]" custT="1"/>
      <dgm:spPr/>
      <dgm:t>
        <a:bodyPr/>
        <a:lstStyle/>
        <a:p>
          <a:r>
            <a:rPr lang="fr-FR" sz="2000" dirty="0"/>
            <a:t>Ex : fonction publique; notaire; professions libérales (médecin, avocats, </a:t>
          </a:r>
          <a:r>
            <a:rPr lang="fr-FR" sz="2000" dirty="0" smtClean="0"/>
            <a:t>architectes</a:t>
          </a:r>
          <a:endParaRPr lang="fr-FR" sz="2000" dirty="0"/>
        </a:p>
      </dgm:t>
    </dgm:pt>
    <dgm:pt modelId="{623C5853-65FC-47C8-9A25-7B75DC93FAC9}" type="parTrans" cxnId="{A264FF47-6AFD-438A-ADD3-CEDD6AACD35C}">
      <dgm:prSet/>
      <dgm:spPr/>
      <dgm:t>
        <a:bodyPr/>
        <a:lstStyle/>
        <a:p>
          <a:endParaRPr lang="fr-FR"/>
        </a:p>
      </dgm:t>
    </dgm:pt>
    <dgm:pt modelId="{04C083D7-33C7-4880-AA34-6F97952A4F52}" type="sibTrans" cxnId="{A264FF47-6AFD-438A-ADD3-CEDD6AACD35C}">
      <dgm:prSet/>
      <dgm:spPr/>
      <dgm:t>
        <a:bodyPr/>
        <a:lstStyle/>
        <a:p>
          <a:endParaRPr lang="fr-FR"/>
        </a:p>
      </dgm:t>
    </dgm:pt>
    <dgm:pt modelId="{9B99A88D-B76C-4D9C-B577-FD0D473E7E4F}">
      <dgm:prSet phldrT="[Texte]"/>
      <dgm:spPr/>
      <dgm:t>
        <a:bodyPr/>
        <a:lstStyle/>
        <a:p>
          <a:r>
            <a:rPr lang="fr-FR" dirty="0"/>
            <a:t>INTERDICTION</a:t>
          </a:r>
        </a:p>
      </dgm:t>
    </dgm:pt>
    <dgm:pt modelId="{611CDBF4-47A0-4A6D-AC58-C5C4D2B9CB4D}" type="parTrans" cxnId="{5E53D3FA-EE17-42CA-B359-4E0620044952}">
      <dgm:prSet/>
      <dgm:spPr/>
      <dgm:t>
        <a:bodyPr/>
        <a:lstStyle/>
        <a:p>
          <a:endParaRPr lang="fr-FR"/>
        </a:p>
      </dgm:t>
    </dgm:pt>
    <dgm:pt modelId="{75F0061E-7A4C-4D40-8D7D-2E59A9E06DF0}" type="sibTrans" cxnId="{5E53D3FA-EE17-42CA-B359-4E0620044952}">
      <dgm:prSet/>
      <dgm:spPr/>
      <dgm:t>
        <a:bodyPr/>
        <a:lstStyle/>
        <a:p>
          <a:endParaRPr lang="fr-FR"/>
        </a:p>
      </dgm:t>
    </dgm:pt>
    <dgm:pt modelId="{7EB5C2FE-236B-4D7D-8A5C-3774AE7355EA}">
      <dgm:prSet phldrT="[Texte]"/>
      <dgm:spPr/>
      <dgm:t>
        <a:bodyPr/>
        <a:lstStyle/>
        <a:p>
          <a:r>
            <a:rPr lang="fr-FR" dirty="0"/>
            <a:t>c’est l’interdiction d’exercer le commerce faite : aux associations soumises </a:t>
          </a:r>
          <a:r>
            <a:rPr lang="fr-FR" i="1" dirty="0"/>
            <a:t>au </a:t>
          </a:r>
          <a:r>
            <a:rPr lang="fr-FR" i="1" dirty="0" err="1"/>
            <a:t>Dh</a:t>
          </a:r>
          <a:r>
            <a:rPr lang="fr-FR" i="1" dirty="0"/>
            <a:t> du 15 novembre 1958</a:t>
          </a:r>
          <a:r>
            <a:rPr lang="fr-FR" dirty="0"/>
            <a:t>, aux partis politiques et aux syndicats</a:t>
          </a:r>
        </a:p>
      </dgm:t>
    </dgm:pt>
    <dgm:pt modelId="{2F48A333-F70E-4D2E-B720-CF0E96C7DDB6}" type="parTrans" cxnId="{5DDB6524-0691-46E0-B01B-A43AACB7EA26}">
      <dgm:prSet/>
      <dgm:spPr/>
      <dgm:t>
        <a:bodyPr/>
        <a:lstStyle/>
        <a:p>
          <a:endParaRPr lang="fr-FR"/>
        </a:p>
      </dgm:t>
    </dgm:pt>
    <dgm:pt modelId="{D24F9B54-A3EE-4822-BA29-2AC60C6B72D0}" type="sibTrans" cxnId="{5DDB6524-0691-46E0-B01B-A43AACB7EA26}">
      <dgm:prSet/>
      <dgm:spPr/>
      <dgm:t>
        <a:bodyPr/>
        <a:lstStyle/>
        <a:p>
          <a:endParaRPr lang="fr-FR"/>
        </a:p>
      </dgm:t>
    </dgm:pt>
    <dgm:pt modelId="{32A1D8E5-F183-46E9-B904-D5033A716B21}">
      <dgm:prSet phldrT="[Texte]"/>
      <dgm:spPr/>
      <dgm:t>
        <a:bodyPr/>
        <a:lstStyle/>
        <a:p>
          <a:r>
            <a:rPr lang="fr-FR" i="1" dirty="0" smtClean="0"/>
            <a:t>Interdiction du commerce d’armes, </a:t>
          </a:r>
          <a:r>
            <a:rPr lang="fr-FR" i="1" dirty="0"/>
            <a:t>explosifs etc</a:t>
          </a:r>
          <a:r>
            <a:rPr lang="fr-FR" i="1" dirty="0" smtClean="0"/>
            <a:t>.</a:t>
          </a:r>
          <a:endParaRPr lang="fr-FR" i="1" dirty="0"/>
        </a:p>
      </dgm:t>
    </dgm:pt>
    <dgm:pt modelId="{690B3AD9-348C-4135-87E4-F52FA696486E}" type="parTrans" cxnId="{FAD685F0-BB96-4EF2-9CD4-ED88BCC8335F}">
      <dgm:prSet/>
      <dgm:spPr/>
      <dgm:t>
        <a:bodyPr/>
        <a:lstStyle/>
        <a:p>
          <a:endParaRPr lang="fr-FR"/>
        </a:p>
      </dgm:t>
    </dgm:pt>
    <dgm:pt modelId="{9B469F57-F589-4568-9526-7E4B15A93098}" type="sibTrans" cxnId="{FAD685F0-BB96-4EF2-9CD4-ED88BCC8335F}">
      <dgm:prSet/>
      <dgm:spPr/>
      <dgm:t>
        <a:bodyPr/>
        <a:lstStyle/>
        <a:p>
          <a:endParaRPr lang="fr-FR"/>
        </a:p>
      </dgm:t>
    </dgm:pt>
    <dgm:pt modelId="{DAC05D8E-0418-41D8-8171-27852A9370BC}">
      <dgm:prSet phldrT="[Texte]"/>
      <dgm:spPr/>
      <dgm:t>
        <a:bodyPr/>
        <a:lstStyle/>
        <a:p>
          <a:r>
            <a:rPr lang="fr-FR" dirty="0"/>
            <a:t>DECHEANCE</a:t>
          </a:r>
        </a:p>
      </dgm:t>
    </dgm:pt>
    <dgm:pt modelId="{63C68075-6CCF-43FB-AB08-3AD2B7F2DFF7}" type="parTrans" cxnId="{036BBD05-C8AA-4A8C-A1B7-BFC739F537E7}">
      <dgm:prSet/>
      <dgm:spPr/>
      <dgm:t>
        <a:bodyPr/>
        <a:lstStyle/>
        <a:p>
          <a:endParaRPr lang="fr-FR"/>
        </a:p>
      </dgm:t>
    </dgm:pt>
    <dgm:pt modelId="{FD8DFE59-031A-41AC-AE2F-32A154482826}" type="sibTrans" cxnId="{036BBD05-C8AA-4A8C-A1B7-BFC739F537E7}">
      <dgm:prSet/>
      <dgm:spPr/>
      <dgm:t>
        <a:bodyPr/>
        <a:lstStyle/>
        <a:p>
          <a:endParaRPr lang="fr-FR"/>
        </a:p>
      </dgm:t>
    </dgm:pt>
    <dgm:pt modelId="{2B151EB2-F3EA-4A93-92ED-15A2872C6D51}">
      <dgm:prSet phldrT="[Texte]"/>
      <dgm:spPr/>
      <dgm:t>
        <a:bodyPr/>
        <a:lstStyle/>
        <a:p>
          <a:r>
            <a:rPr lang="fr-FR" dirty="0"/>
            <a:t>La déchéance est une mesure privative de la liberté d’exercer une profession commerciale qui est prononcée par le tribunal (pour au moins 5 ans). </a:t>
          </a:r>
        </a:p>
      </dgm:t>
    </dgm:pt>
    <dgm:pt modelId="{F031DB9A-AE5C-4663-A7CD-AD26181AC732}" type="parTrans" cxnId="{4435E09E-D433-4D4F-9788-D07452F696F6}">
      <dgm:prSet/>
      <dgm:spPr/>
      <dgm:t>
        <a:bodyPr/>
        <a:lstStyle/>
        <a:p>
          <a:endParaRPr lang="fr-FR"/>
        </a:p>
      </dgm:t>
    </dgm:pt>
    <dgm:pt modelId="{C9987E17-07B1-4196-9286-6E5CBF02D80E}" type="sibTrans" cxnId="{4435E09E-D433-4D4F-9788-D07452F696F6}">
      <dgm:prSet/>
      <dgm:spPr/>
      <dgm:t>
        <a:bodyPr/>
        <a:lstStyle/>
        <a:p>
          <a:endParaRPr lang="fr-FR"/>
        </a:p>
      </dgm:t>
    </dgm:pt>
    <dgm:pt modelId="{373ED45E-0AEE-413E-8361-42720B28F1AF}">
      <dgm:prSet phldrT="[Texte]"/>
      <dgm:spPr/>
      <dgm:t>
        <a:bodyPr/>
        <a:lstStyle/>
        <a:p>
          <a:r>
            <a:rPr lang="fr-FR" dirty="0"/>
            <a:t>Ex: abus de biens sociaux, vol, abus de confiance </a:t>
          </a:r>
          <a:r>
            <a:rPr lang="fr-FR" dirty="0" smtClean="0"/>
            <a:t>etc.</a:t>
          </a:r>
          <a:endParaRPr lang="fr-FR" dirty="0"/>
        </a:p>
      </dgm:t>
    </dgm:pt>
    <dgm:pt modelId="{C966D0BF-66BA-456E-AE67-0A4AC3FE3FC0}" type="parTrans" cxnId="{0B9B565D-24EE-473B-8FBC-625AE83E70EB}">
      <dgm:prSet/>
      <dgm:spPr/>
      <dgm:t>
        <a:bodyPr/>
        <a:lstStyle/>
        <a:p>
          <a:endParaRPr lang="fr-FR"/>
        </a:p>
      </dgm:t>
    </dgm:pt>
    <dgm:pt modelId="{EB32DEB5-52D8-418C-9F5D-4852E3810102}" type="sibTrans" cxnId="{0B9B565D-24EE-473B-8FBC-625AE83E70EB}">
      <dgm:prSet/>
      <dgm:spPr/>
      <dgm:t>
        <a:bodyPr/>
        <a:lstStyle/>
        <a:p>
          <a:endParaRPr lang="fr-FR"/>
        </a:p>
      </dgm:t>
    </dgm:pt>
    <dgm:pt modelId="{70490127-2135-48FE-AC1B-B394144D0B68}">
      <dgm:prSet phldrT="[Texte]"/>
      <dgm:spPr/>
      <dgm:t>
        <a:bodyPr/>
        <a:lstStyle/>
        <a:p>
          <a:r>
            <a:rPr lang="fr-FR" dirty="0" smtClean="0">
              <a:solidFill>
                <a:srgbClr val="FF0000"/>
              </a:solidFill>
            </a:rPr>
            <a:t>Art 745 du CC </a:t>
          </a:r>
          <a:endParaRPr lang="fr-FR" dirty="0">
            <a:solidFill>
              <a:srgbClr val="FF0000"/>
            </a:solidFill>
          </a:endParaRPr>
        </a:p>
      </dgm:t>
    </dgm:pt>
    <dgm:pt modelId="{E73AF8DF-CE05-41F9-AB1C-84E01B9D6AB6}" type="parTrans" cxnId="{08EDC334-3D56-4225-B069-0BAE4DDA39A1}">
      <dgm:prSet/>
      <dgm:spPr/>
      <dgm:t>
        <a:bodyPr/>
        <a:lstStyle/>
        <a:p>
          <a:endParaRPr lang="fr-FR"/>
        </a:p>
      </dgm:t>
    </dgm:pt>
    <dgm:pt modelId="{5DF779C9-484A-44EE-AA11-D2DA30047EC1}" type="sibTrans" cxnId="{08EDC334-3D56-4225-B069-0BAE4DDA39A1}">
      <dgm:prSet/>
      <dgm:spPr/>
      <dgm:t>
        <a:bodyPr/>
        <a:lstStyle/>
        <a:p>
          <a:endParaRPr lang="fr-FR"/>
        </a:p>
      </dgm:t>
    </dgm:pt>
    <dgm:pt modelId="{DE0B7021-86B3-4938-B05F-E1A7139B08C3}" type="pres">
      <dgm:prSet presAssocID="{AFBB39C7-18F7-406C-AF93-3F5CA2853AC7}" presName="Name0" presStyleCnt="0">
        <dgm:presLayoutVars>
          <dgm:dir/>
          <dgm:animLvl val="lvl"/>
          <dgm:resizeHandles val="exact"/>
        </dgm:presLayoutVars>
      </dgm:prSet>
      <dgm:spPr/>
      <dgm:t>
        <a:bodyPr/>
        <a:lstStyle/>
        <a:p>
          <a:endParaRPr lang="fr-FR"/>
        </a:p>
      </dgm:t>
    </dgm:pt>
    <dgm:pt modelId="{AB8A06F8-B0BF-4A25-BB7B-1BC3E3BFE862}" type="pres">
      <dgm:prSet presAssocID="{9BAE52C8-1CF2-41BD-8DE9-6C378CED923E}" presName="composite" presStyleCnt="0"/>
      <dgm:spPr/>
    </dgm:pt>
    <dgm:pt modelId="{CE104DD2-E7BD-4478-A11A-3A645AA530B1}" type="pres">
      <dgm:prSet presAssocID="{9BAE52C8-1CF2-41BD-8DE9-6C378CED923E}" presName="parTx" presStyleLbl="alignNode1" presStyleIdx="0" presStyleCnt="3" custLinFactY="-100000" custLinFactNeighborX="3182" custLinFactNeighborY="-104433">
        <dgm:presLayoutVars>
          <dgm:chMax val="0"/>
          <dgm:chPref val="0"/>
          <dgm:bulletEnabled val="1"/>
        </dgm:presLayoutVars>
      </dgm:prSet>
      <dgm:spPr/>
      <dgm:t>
        <a:bodyPr/>
        <a:lstStyle/>
        <a:p>
          <a:endParaRPr lang="fr-FR"/>
        </a:p>
      </dgm:t>
    </dgm:pt>
    <dgm:pt modelId="{9FC3F506-A76B-4C3E-BA90-C5AC28AF63C3}" type="pres">
      <dgm:prSet presAssocID="{9BAE52C8-1CF2-41BD-8DE9-6C378CED923E}" presName="desTx" presStyleLbl="alignAccFollowNode1" presStyleIdx="0" presStyleCnt="3" custScaleX="96889" custScaleY="113411" custLinFactNeighborX="3436" custLinFactNeighborY="15952">
        <dgm:presLayoutVars>
          <dgm:bulletEnabled val="1"/>
        </dgm:presLayoutVars>
      </dgm:prSet>
      <dgm:spPr/>
      <dgm:t>
        <a:bodyPr/>
        <a:lstStyle/>
        <a:p>
          <a:endParaRPr lang="fr-FR"/>
        </a:p>
      </dgm:t>
    </dgm:pt>
    <dgm:pt modelId="{7C48FD26-9E8A-434B-902D-D26850701BCB}" type="pres">
      <dgm:prSet presAssocID="{26DF5A26-6E72-42C6-806B-348DA36A1977}" presName="space" presStyleCnt="0"/>
      <dgm:spPr/>
    </dgm:pt>
    <dgm:pt modelId="{EA86043E-D8D4-4C98-BB08-2C0DF634CCE8}" type="pres">
      <dgm:prSet presAssocID="{9B99A88D-B76C-4D9C-B577-FD0D473E7E4F}" presName="composite" presStyleCnt="0"/>
      <dgm:spPr/>
    </dgm:pt>
    <dgm:pt modelId="{9CD97F58-AC06-4DBD-93E7-2718B6D6DB8B}" type="pres">
      <dgm:prSet presAssocID="{9B99A88D-B76C-4D9C-B577-FD0D473E7E4F}" presName="parTx" presStyleLbl="alignNode1" presStyleIdx="1" presStyleCnt="3" custLinFactY="-100000" custLinFactNeighborX="-4563" custLinFactNeighborY="-137278">
        <dgm:presLayoutVars>
          <dgm:chMax val="0"/>
          <dgm:chPref val="0"/>
          <dgm:bulletEnabled val="1"/>
        </dgm:presLayoutVars>
      </dgm:prSet>
      <dgm:spPr/>
      <dgm:t>
        <a:bodyPr/>
        <a:lstStyle/>
        <a:p>
          <a:endParaRPr lang="fr-FR"/>
        </a:p>
      </dgm:t>
    </dgm:pt>
    <dgm:pt modelId="{1AECFB6F-8DC3-4672-A43F-1D0BE1EBEB70}" type="pres">
      <dgm:prSet presAssocID="{9B99A88D-B76C-4D9C-B577-FD0D473E7E4F}" presName="desTx" presStyleLbl="alignAccFollowNode1" presStyleIdx="1" presStyleCnt="3" custScaleX="117158" custScaleY="98675" custLinFactNeighborX="-1430" custLinFactNeighborY="7">
        <dgm:presLayoutVars>
          <dgm:bulletEnabled val="1"/>
        </dgm:presLayoutVars>
      </dgm:prSet>
      <dgm:spPr/>
      <dgm:t>
        <a:bodyPr/>
        <a:lstStyle/>
        <a:p>
          <a:endParaRPr lang="fr-FR"/>
        </a:p>
      </dgm:t>
    </dgm:pt>
    <dgm:pt modelId="{2FC2F265-7ADE-41B7-ADCC-A525AE56573C}" type="pres">
      <dgm:prSet presAssocID="{75F0061E-7A4C-4D40-8D7D-2E59A9E06DF0}" presName="space" presStyleCnt="0"/>
      <dgm:spPr/>
    </dgm:pt>
    <dgm:pt modelId="{D56FD0F7-5B1D-478B-911C-135421640715}" type="pres">
      <dgm:prSet presAssocID="{DAC05D8E-0418-41D8-8171-27852A9370BC}" presName="composite" presStyleCnt="0"/>
      <dgm:spPr/>
    </dgm:pt>
    <dgm:pt modelId="{E0D9094C-0451-4075-9212-1D4E62EF9587}" type="pres">
      <dgm:prSet presAssocID="{DAC05D8E-0418-41D8-8171-27852A9370BC}" presName="parTx" presStyleLbl="alignNode1" presStyleIdx="2" presStyleCnt="3" custLinFactY="-96933" custLinFactNeighborX="-3693" custLinFactNeighborY="-100000">
        <dgm:presLayoutVars>
          <dgm:chMax val="0"/>
          <dgm:chPref val="0"/>
          <dgm:bulletEnabled val="1"/>
        </dgm:presLayoutVars>
      </dgm:prSet>
      <dgm:spPr/>
      <dgm:t>
        <a:bodyPr/>
        <a:lstStyle/>
        <a:p>
          <a:endParaRPr lang="fr-FR"/>
        </a:p>
      </dgm:t>
    </dgm:pt>
    <dgm:pt modelId="{FA136D23-2CB1-4573-82B1-67DB182B351D}" type="pres">
      <dgm:prSet presAssocID="{DAC05D8E-0418-41D8-8171-27852A9370BC}" presName="desTx" presStyleLbl="alignAccFollowNode1" presStyleIdx="2" presStyleCnt="3" custScaleX="94587" custScaleY="103703">
        <dgm:presLayoutVars>
          <dgm:bulletEnabled val="1"/>
        </dgm:presLayoutVars>
      </dgm:prSet>
      <dgm:spPr/>
      <dgm:t>
        <a:bodyPr/>
        <a:lstStyle/>
        <a:p>
          <a:endParaRPr lang="fr-FR"/>
        </a:p>
      </dgm:t>
    </dgm:pt>
  </dgm:ptLst>
  <dgm:cxnLst>
    <dgm:cxn modelId="{7AD12601-F15C-4E56-A1FF-E7AD4E33780D}" type="presOf" srcId="{9BAE52C8-1CF2-41BD-8DE9-6C378CED923E}" destId="{CE104DD2-E7BD-4478-A11A-3A645AA530B1}" srcOrd="0" destOrd="0" presId="urn:microsoft.com/office/officeart/2005/8/layout/hList1"/>
    <dgm:cxn modelId="{E9D78FDF-E889-4E5C-8C88-19D7B4604B0A}" type="presOf" srcId="{7EB5C2FE-236B-4D7D-8A5C-3774AE7355EA}" destId="{1AECFB6F-8DC3-4672-A43F-1D0BE1EBEB70}" srcOrd="0" destOrd="0" presId="urn:microsoft.com/office/officeart/2005/8/layout/hList1"/>
    <dgm:cxn modelId="{B7A6D06A-1F4C-4C0E-AB18-6D0C495D3441}" type="presOf" srcId="{70490127-2135-48FE-AC1B-B394144D0B68}" destId="{FA136D23-2CB1-4573-82B1-67DB182B351D}" srcOrd="0" destOrd="2" presId="urn:microsoft.com/office/officeart/2005/8/layout/hList1"/>
    <dgm:cxn modelId="{5DDB6524-0691-46E0-B01B-A43AACB7EA26}" srcId="{9B99A88D-B76C-4D9C-B577-FD0D473E7E4F}" destId="{7EB5C2FE-236B-4D7D-8A5C-3774AE7355EA}" srcOrd="0" destOrd="0" parTransId="{2F48A333-F70E-4D2E-B720-CF0E96C7DDB6}" sibTransId="{D24F9B54-A3EE-4822-BA29-2AC60C6B72D0}"/>
    <dgm:cxn modelId="{850C74E1-65D9-4C7F-9CC9-6BBBF389C93E}" srcId="{AFBB39C7-18F7-406C-AF93-3F5CA2853AC7}" destId="{9BAE52C8-1CF2-41BD-8DE9-6C378CED923E}" srcOrd="0" destOrd="0" parTransId="{53068B78-3E9F-48C4-90E8-8825E5723703}" sibTransId="{26DF5A26-6E72-42C6-806B-348DA36A1977}"/>
    <dgm:cxn modelId="{A46A3D75-D980-497C-9D74-9BF512F6A27C}" type="presOf" srcId="{AFBB39C7-18F7-406C-AF93-3F5CA2853AC7}" destId="{DE0B7021-86B3-4938-B05F-E1A7139B08C3}" srcOrd="0" destOrd="0" presId="urn:microsoft.com/office/officeart/2005/8/layout/hList1"/>
    <dgm:cxn modelId="{5E53D3FA-EE17-42CA-B359-4E0620044952}" srcId="{AFBB39C7-18F7-406C-AF93-3F5CA2853AC7}" destId="{9B99A88D-B76C-4D9C-B577-FD0D473E7E4F}" srcOrd="1" destOrd="0" parTransId="{611CDBF4-47A0-4A6D-AC58-C5C4D2B9CB4D}" sibTransId="{75F0061E-7A4C-4D40-8D7D-2E59A9E06DF0}"/>
    <dgm:cxn modelId="{27625BC8-037E-4EA8-A9E7-1A8BE07C5CEC}" type="presOf" srcId="{4BA2D303-088B-4D58-9AD9-5B5FC7A24945}" destId="{9FC3F506-A76B-4C3E-BA90-C5AC28AF63C3}" srcOrd="0" destOrd="0" presId="urn:microsoft.com/office/officeart/2005/8/layout/hList1"/>
    <dgm:cxn modelId="{EF2A69CE-0868-440E-B14D-5233FF8471EE}" type="presOf" srcId="{2B151EB2-F3EA-4A93-92ED-15A2872C6D51}" destId="{FA136D23-2CB1-4573-82B1-67DB182B351D}" srcOrd="0" destOrd="0" presId="urn:microsoft.com/office/officeart/2005/8/layout/hList1"/>
    <dgm:cxn modelId="{710438F3-47D9-4094-A6F4-A78FB9B38077}" type="presOf" srcId="{32A1D8E5-F183-46E9-B904-D5033A716B21}" destId="{1AECFB6F-8DC3-4672-A43F-1D0BE1EBEB70}" srcOrd="0" destOrd="1" presId="urn:microsoft.com/office/officeart/2005/8/layout/hList1"/>
    <dgm:cxn modelId="{4435E09E-D433-4D4F-9788-D07452F696F6}" srcId="{DAC05D8E-0418-41D8-8171-27852A9370BC}" destId="{2B151EB2-F3EA-4A93-92ED-15A2872C6D51}" srcOrd="0" destOrd="0" parTransId="{F031DB9A-AE5C-4663-A7CD-AD26181AC732}" sibTransId="{C9987E17-07B1-4196-9286-6E5CBF02D80E}"/>
    <dgm:cxn modelId="{0B9B565D-24EE-473B-8FBC-625AE83E70EB}" srcId="{DAC05D8E-0418-41D8-8171-27852A9370BC}" destId="{373ED45E-0AEE-413E-8361-42720B28F1AF}" srcOrd="1" destOrd="0" parTransId="{C966D0BF-66BA-456E-AE67-0A4AC3FE3FC0}" sibTransId="{EB32DEB5-52D8-418C-9F5D-4852E3810102}"/>
    <dgm:cxn modelId="{8F7BE6C2-8631-40E3-85D2-5CD688A922C1}" type="presOf" srcId="{DAC05D8E-0418-41D8-8171-27852A9370BC}" destId="{E0D9094C-0451-4075-9212-1D4E62EF9587}" srcOrd="0" destOrd="0" presId="urn:microsoft.com/office/officeart/2005/8/layout/hList1"/>
    <dgm:cxn modelId="{2C273DAF-7972-4938-8BA2-2CBAA257C7FF}" srcId="{9BAE52C8-1CF2-41BD-8DE9-6C378CED923E}" destId="{4BA2D303-088B-4D58-9AD9-5B5FC7A24945}" srcOrd="0" destOrd="0" parTransId="{A970E764-FB35-4E82-B1DA-6B948979DE36}" sibTransId="{EFA70165-0351-4906-A985-4BF7CD023212}"/>
    <dgm:cxn modelId="{08EDC334-3D56-4225-B069-0BAE4DDA39A1}" srcId="{DAC05D8E-0418-41D8-8171-27852A9370BC}" destId="{70490127-2135-48FE-AC1B-B394144D0B68}" srcOrd="2" destOrd="0" parTransId="{E73AF8DF-CE05-41F9-AB1C-84E01B9D6AB6}" sibTransId="{5DF779C9-484A-44EE-AA11-D2DA30047EC1}"/>
    <dgm:cxn modelId="{D0FCA092-37CB-4AB5-82DB-65526D7E928C}" type="presOf" srcId="{373ED45E-0AEE-413E-8361-42720B28F1AF}" destId="{FA136D23-2CB1-4573-82B1-67DB182B351D}" srcOrd="0" destOrd="1" presId="urn:microsoft.com/office/officeart/2005/8/layout/hList1"/>
    <dgm:cxn modelId="{6B34C2FA-C1B2-4FCA-A104-7BD9D690834D}" type="presOf" srcId="{6ADB93A6-2AD7-4CE2-9F8D-3BC000EB5EB7}" destId="{9FC3F506-A76B-4C3E-BA90-C5AC28AF63C3}" srcOrd="0" destOrd="1" presId="urn:microsoft.com/office/officeart/2005/8/layout/hList1"/>
    <dgm:cxn modelId="{036BBD05-C8AA-4A8C-A1B7-BFC739F537E7}" srcId="{AFBB39C7-18F7-406C-AF93-3F5CA2853AC7}" destId="{DAC05D8E-0418-41D8-8171-27852A9370BC}" srcOrd="2" destOrd="0" parTransId="{63C68075-6CCF-43FB-AB08-3AD2B7F2DFF7}" sibTransId="{FD8DFE59-031A-41AC-AE2F-32A154482826}"/>
    <dgm:cxn modelId="{FAD685F0-BB96-4EF2-9CD4-ED88BCC8335F}" srcId="{9B99A88D-B76C-4D9C-B577-FD0D473E7E4F}" destId="{32A1D8E5-F183-46E9-B904-D5033A716B21}" srcOrd="1" destOrd="0" parTransId="{690B3AD9-348C-4135-87E4-F52FA696486E}" sibTransId="{9B469F57-F589-4568-9526-7E4B15A93098}"/>
    <dgm:cxn modelId="{B4211259-C349-4A5B-92F2-78557AC56A6A}" type="presOf" srcId="{9B99A88D-B76C-4D9C-B577-FD0D473E7E4F}" destId="{9CD97F58-AC06-4DBD-93E7-2718B6D6DB8B}" srcOrd="0" destOrd="0" presId="urn:microsoft.com/office/officeart/2005/8/layout/hList1"/>
    <dgm:cxn modelId="{A264FF47-6AFD-438A-ADD3-CEDD6AACD35C}" srcId="{9BAE52C8-1CF2-41BD-8DE9-6C378CED923E}" destId="{6ADB93A6-2AD7-4CE2-9F8D-3BC000EB5EB7}" srcOrd="1" destOrd="0" parTransId="{623C5853-65FC-47C8-9A25-7B75DC93FAC9}" sibTransId="{04C083D7-33C7-4880-AA34-6F97952A4F52}"/>
    <dgm:cxn modelId="{8162A2B7-474E-41B4-B78D-65FE93EC9723}" type="presParOf" srcId="{DE0B7021-86B3-4938-B05F-E1A7139B08C3}" destId="{AB8A06F8-B0BF-4A25-BB7B-1BC3E3BFE862}" srcOrd="0" destOrd="0" presId="urn:microsoft.com/office/officeart/2005/8/layout/hList1"/>
    <dgm:cxn modelId="{BD286CF7-4070-4595-A9D0-AB1A3176B33E}" type="presParOf" srcId="{AB8A06F8-B0BF-4A25-BB7B-1BC3E3BFE862}" destId="{CE104DD2-E7BD-4478-A11A-3A645AA530B1}" srcOrd="0" destOrd="0" presId="urn:microsoft.com/office/officeart/2005/8/layout/hList1"/>
    <dgm:cxn modelId="{34042F42-A38C-46D3-B41F-3531528D63D1}" type="presParOf" srcId="{AB8A06F8-B0BF-4A25-BB7B-1BC3E3BFE862}" destId="{9FC3F506-A76B-4C3E-BA90-C5AC28AF63C3}" srcOrd="1" destOrd="0" presId="urn:microsoft.com/office/officeart/2005/8/layout/hList1"/>
    <dgm:cxn modelId="{06B48BEC-AEF8-4804-AE9F-78E477521ED4}" type="presParOf" srcId="{DE0B7021-86B3-4938-B05F-E1A7139B08C3}" destId="{7C48FD26-9E8A-434B-902D-D26850701BCB}" srcOrd="1" destOrd="0" presId="urn:microsoft.com/office/officeart/2005/8/layout/hList1"/>
    <dgm:cxn modelId="{A3C38A3B-53F8-4431-92B8-00066D3F904E}" type="presParOf" srcId="{DE0B7021-86B3-4938-B05F-E1A7139B08C3}" destId="{EA86043E-D8D4-4C98-BB08-2C0DF634CCE8}" srcOrd="2" destOrd="0" presId="urn:microsoft.com/office/officeart/2005/8/layout/hList1"/>
    <dgm:cxn modelId="{29A75B4A-5725-46CB-93A9-3A028897C547}" type="presParOf" srcId="{EA86043E-D8D4-4C98-BB08-2C0DF634CCE8}" destId="{9CD97F58-AC06-4DBD-93E7-2718B6D6DB8B}" srcOrd="0" destOrd="0" presId="urn:microsoft.com/office/officeart/2005/8/layout/hList1"/>
    <dgm:cxn modelId="{96FA538F-D12D-45C4-AADC-42E4174859FD}" type="presParOf" srcId="{EA86043E-D8D4-4C98-BB08-2C0DF634CCE8}" destId="{1AECFB6F-8DC3-4672-A43F-1D0BE1EBEB70}" srcOrd="1" destOrd="0" presId="urn:microsoft.com/office/officeart/2005/8/layout/hList1"/>
    <dgm:cxn modelId="{543D8131-1AA0-4F01-A8B5-0E1B35D26049}" type="presParOf" srcId="{DE0B7021-86B3-4938-B05F-E1A7139B08C3}" destId="{2FC2F265-7ADE-41B7-ADCC-A525AE56573C}" srcOrd="3" destOrd="0" presId="urn:microsoft.com/office/officeart/2005/8/layout/hList1"/>
    <dgm:cxn modelId="{5C2A74CB-CCDD-4A42-87DF-AA4039355186}" type="presParOf" srcId="{DE0B7021-86B3-4938-B05F-E1A7139B08C3}" destId="{D56FD0F7-5B1D-478B-911C-135421640715}" srcOrd="4" destOrd="0" presId="urn:microsoft.com/office/officeart/2005/8/layout/hList1"/>
    <dgm:cxn modelId="{FACA4F65-F06E-40E2-B1E5-1352056B31B5}" type="presParOf" srcId="{D56FD0F7-5B1D-478B-911C-135421640715}" destId="{E0D9094C-0451-4075-9212-1D4E62EF9587}" srcOrd="0" destOrd="0" presId="urn:microsoft.com/office/officeart/2005/8/layout/hList1"/>
    <dgm:cxn modelId="{275DF73D-D161-4328-9004-11C33BBAB9D8}" type="presParOf" srcId="{D56FD0F7-5B1D-478B-911C-135421640715}" destId="{FA136D23-2CB1-4573-82B1-67DB182B351D}"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E5EC73-D6A2-4491-946D-DE087B15A1A7}">
      <dsp:nvSpPr>
        <dsp:cNvPr id="0" name=""/>
        <dsp:cNvSpPr/>
      </dsp:nvSpPr>
      <dsp:spPr>
        <a:xfrm>
          <a:off x="4118" y="0"/>
          <a:ext cx="3962102" cy="438943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fr-FR" sz="3700" kern="1200" dirty="0"/>
            <a:t>LES INSTRUMENTS DE COMMERCE</a:t>
          </a:r>
        </a:p>
      </dsp:txBody>
      <dsp:txXfrm>
        <a:off x="4118" y="0"/>
        <a:ext cx="3962102" cy="1316831"/>
      </dsp:txXfrm>
    </dsp:sp>
    <dsp:sp modelId="{FCED64A2-ABB7-4253-AD6D-2EA55DBA5156}">
      <dsp:nvSpPr>
        <dsp:cNvPr id="0" name=""/>
        <dsp:cNvSpPr/>
      </dsp:nvSpPr>
      <dsp:spPr>
        <a:xfrm>
          <a:off x="400329" y="1318117"/>
          <a:ext cx="3169681" cy="1323475"/>
        </a:xfrm>
        <a:prstGeom prst="roundRect">
          <a:avLst>
            <a:gd name="adj" fmla="val 10000"/>
          </a:avLst>
        </a:prstGeom>
        <a:gradFill rotWithShape="0">
          <a:gsLst>
            <a:gs pos="0">
              <a:schemeClr val="accent1">
                <a:hueOff val="0"/>
                <a:satOff val="0"/>
                <a:lumOff val="0"/>
                <a:alphaOff val="0"/>
                <a:tint val="70000"/>
                <a:satMod val="100000"/>
                <a:lumMod val="110000"/>
              </a:schemeClr>
            </a:gs>
            <a:gs pos="50000">
              <a:schemeClr val="accent1">
                <a:hueOff val="0"/>
                <a:satOff val="0"/>
                <a:lumOff val="0"/>
                <a:alphaOff val="0"/>
                <a:tint val="75000"/>
                <a:satMod val="101000"/>
                <a:lumMod val="105000"/>
              </a:schemeClr>
            </a:gs>
            <a:gs pos="100000">
              <a:schemeClr val="accent1">
                <a:hueOff val="0"/>
                <a:satOff val="0"/>
                <a:lumOff val="0"/>
                <a:alphaOff val="0"/>
                <a:tint val="82000"/>
                <a:satMod val="104000"/>
                <a:lumMod val="105000"/>
              </a:schemeClr>
            </a:gs>
          </a:gsLst>
          <a:lin ang="27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74295" rIns="99060" bIns="74295" numCol="1" spcCol="1270" anchor="ctr" anchorCtr="0">
          <a:noAutofit/>
        </a:bodyPr>
        <a:lstStyle/>
        <a:p>
          <a:pPr lvl="0" algn="ctr" defTabSz="1733550">
            <a:lnSpc>
              <a:spcPct val="90000"/>
            </a:lnSpc>
            <a:spcBef>
              <a:spcPct val="0"/>
            </a:spcBef>
            <a:spcAft>
              <a:spcPct val="35000"/>
            </a:spcAft>
          </a:pPr>
          <a:r>
            <a:rPr lang="fr-FR" sz="3900" kern="1200" dirty="0"/>
            <a:t>LETTRE DE CHANGE</a:t>
          </a:r>
        </a:p>
      </dsp:txBody>
      <dsp:txXfrm>
        <a:off x="439092" y="1356880"/>
        <a:ext cx="3092155" cy="1245949"/>
      </dsp:txXfrm>
    </dsp:sp>
    <dsp:sp modelId="{26D02C1E-4A37-4B43-8562-6ABD28A954F0}">
      <dsp:nvSpPr>
        <dsp:cNvPr id="0" name=""/>
        <dsp:cNvSpPr/>
      </dsp:nvSpPr>
      <dsp:spPr>
        <a:xfrm>
          <a:off x="400329" y="2845203"/>
          <a:ext cx="3169681" cy="1323475"/>
        </a:xfrm>
        <a:prstGeom prst="roundRect">
          <a:avLst>
            <a:gd name="adj" fmla="val 10000"/>
          </a:avLst>
        </a:prstGeom>
        <a:gradFill rotWithShape="0">
          <a:gsLst>
            <a:gs pos="0">
              <a:schemeClr val="accent1">
                <a:hueOff val="0"/>
                <a:satOff val="0"/>
                <a:lumOff val="0"/>
                <a:alphaOff val="0"/>
                <a:tint val="70000"/>
                <a:satMod val="100000"/>
                <a:lumMod val="110000"/>
              </a:schemeClr>
            </a:gs>
            <a:gs pos="50000">
              <a:schemeClr val="accent1">
                <a:hueOff val="0"/>
                <a:satOff val="0"/>
                <a:lumOff val="0"/>
                <a:alphaOff val="0"/>
                <a:tint val="75000"/>
                <a:satMod val="101000"/>
                <a:lumMod val="105000"/>
              </a:schemeClr>
            </a:gs>
            <a:gs pos="100000">
              <a:schemeClr val="accent1">
                <a:hueOff val="0"/>
                <a:satOff val="0"/>
                <a:lumOff val="0"/>
                <a:alphaOff val="0"/>
                <a:tint val="82000"/>
                <a:satMod val="104000"/>
                <a:lumMod val="105000"/>
              </a:schemeClr>
            </a:gs>
          </a:gsLst>
          <a:lin ang="27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74295" rIns="99060" bIns="74295" numCol="1" spcCol="1270" anchor="ctr" anchorCtr="0">
          <a:noAutofit/>
        </a:bodyPr>
        <a:lstStyle/>
        <a:p>
          <a:pPr lvl="0" algn="ctr" defTabSz="1733550">
            <a:lnSpc>
              <a:spcPct val="90000"/>
            </a:lnSpc>
            <a:spcBef>
              <a:spcPct val="0"/>
            </a:spcBef>
            <a:spcAft>
              <a:spcPct val="35000"/>
            </a:spcAft>
          </a:pPr>
          <a:r>
            <a:rPr lang="fr-FR" sz="3900" kern="1200" dirty="0"/>
            <a:t>BILLET A ORDRE</a:t>
          </a:r>
        </a:p>
      </dsp:txBody>
      <dsp:txXfrm>
        <a:off x="439092" y="2883966"/>
        <a:ext cx="3092155" cy="1245949"/>
      </dsp:txXfrm>
    </dsp:sp>
    <dsp:sp modelId="{C8CA180D-2B2F-4BC1-9CA4-F96C6B2CBEEC}">
      <dsp:nvSpPr>
        <dsp:cNvPr id="0" name=""/>
        <dsp:cNvSpPr/>
      </dsp:nvSpPr>
      <dsp:spPr>
        <a:xfrm>
          <a:off x="4258822" y="0"/>
          <a:ext cx="3962102" cy="438943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fr-FR" sz="3700" kern="1200" dirty="0"/>
            <a:t>LES SOCIETES COMMERCIALES</a:t>
          </a:r>
        </a:p>
      </dsp:txBody>
      <dsp:txXfrm>
        <a:off x="4258822" y="0"/>
        <a:ext cx="3962102" cy="1316831"/>
      </dsp:txXfrm>
    </dsp:sp>
    <dsp:sp modelId="{F063105A-C184-40E4-B42A-02C00D80BB51}">
      <dsp:nvSpPr>
        <dsp:cNvPr id="0" name=""/>
        <dsp:cNvSpPr/>
      </dsp:nvSpPr>
      <dsp:spPr>
        <a:xfrm>
          <a:off x="4546843" y="2933996"/>
          <a:ext cx="3169681" cy="1323475"/>
        </a:xfrm>
        <a:prstGeom prst="roundRect">
          <a:avLst>
            <a:gd name="adj" fmla="val 10000"/>
          </a:avLst>
        </a:prstGeom>
        <a:gradFill rotWithShape="0">
          <a:gsLst>
            <a:gs pos="0">
              <a:schemeClr val="accent1">
                <a:hueOff val="0"/>
                <a:satOff val="0"/>
                <a:lumOff val="0"/>
                <a:alphaOff val="0"/>
                <a:tint val="70000"/>
                <a:satMod val="100000"/>
                <a:lumMod val="110000"/>
              </a:schemeClr>
            </a:gs>
            <a:gs pos="50000">
              <a:schemeClr val="accent1">
                <a:hueOff val="0"/>
                <a:satOff val="0"/>
                <a:lumOff val="0"/>
                <a:alphaOff val="0"/>
                <a:tint val="75000"/>
                <a:satMod val="101000"/>
                <a:lumMod val="105000"/>
              </a:schemeClr>
            </a:gs>
            <a:gs pos="100000">
              <a:schemeClr val="accent1">
                <a:hueOff val="0"/>
                <a:satOff val="0"/>
                <a:lumOff val="0"/>
                <a:alphaOff val="0"/>
                <a:tint val="82000"/>
                <a:satMod val="104000"/>
                <a:lumMod val="105000"/>
              </a:schemeClr>
            </a:gs>
          </a:gsLst>
          <a:lin ang="27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74295" rIns="99060" bIns="74295" numCol="1" spcCol="1270" anchor="ctr" anchorCtr="0">
          <a:noAutofit/>
        </a:bodyPr>
        <a:lstStyle/>
        <a:p>
          <a:pPr lvl="0" algn="ctr" defTabSz="1733550">
            <a:lnSpc>
              <a:spcPct val="90000"/>
            </a:lnSpc>
            <a:spcBef>
              <a:spcPct val="0"/>
            </a:spcBef>
            <a:spcAft>
              <a:spcPct val="35000"/>
            </a:spcAft>
          </a:pPr>
          <a:r>
            <a:rPr lang="fr-FR" sz="3900" kern="1200" dirty="0"/>
            <a:t>S.A./SARL</a:t>
          </a:r>
        </a:p>
      </dsp:txBody>
      <dsp:txXfrm>
        <a:off x="4585606" y="2972759"/>
        <a:ext cx="3092155" cy="1245949"/>
      </dsp:txXfrm>
    </dsp:sp>
    <dsp:sp modelId="{B480DE0C-E934-4344-A5FA-2EBE858ACF13}">
      <dsp:nvSpPr>
        <dsp:cNvPr id="0" name=""/>
        <dsp:cNvSpPr/>
      </dsp:nvSpPr>
      <dsp:spPr>
        <a:xfrm>
          <a:off x="4618858" y="1349827"/>
          <a:ext cx="3169681" cy="1323475"/>
        </a:xfrm>
        <a:prstGeom prst="roundRect">
          <a:avLst>
            <a:gd name="adj" fmla="val 10000"/>
          </a:avLst>
        </a:prstGeom>
        <a:gradFill rotWithShape="0">
          <a:gsLst>
            <a:gs pos="0">
              <a:schemeClr val="accent1">
                <a:hueOff val="0"/>
                <a:satOff val="0"/>
                <a:lumOff val="0"/>
                <a:alphaOff val="0"/>
                <a:tint val="70000"/>
                <a:satMod val="100000"/>
                <a:lumMod val="110000"/>
              </a:schemeClr>
            </a:gs>
            <a:gs pos="50000">
              <a:schemeClr val="accent1">
                <a:hueOff val="0"/>
                <a:satOff val="0"/>
                <a:lumOff val="0"/>
                <a:alphaOff val="0"/>
                <a:tint val="75000"/>
                <a:satMod val="101000"/>
                <a:lumMod val="105000"/>
              </a:schemeClr>
            </a:gs>
            <a:gs pos="100000">
              <a:schemeClr val="accent1">
                <a:hueOff val="0"/>
                <a:satOff val="0"/>
                <a:lumOff val="0"/>
                <a:alphaOff val="0"/>
                <a:tint val="82000"/>
                <a:satMod val="104000"/>
                <a:lumMod val="105000"/>
              </a:schemeClr>
            </a:gs>
          </a:gsLst>
          <a:lin ang="27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74295" rIns="99060" bIns="74295" numCol="1" spcCol="1270" anchor="ctr" anchorCtr="0">
          <a:noAutofit/>
        </a:bodyPr>
        <a:lstStyle/>
        <a:p>
          <a:pPr lvl="0" algn="ctr" defTabSz="1733550">
            <a:lnSpc>
              <a:spcPct val="90000"/>
            </a:lnSpc>
            <a:spcBef>
              <a:spcPct val="0"/>
            </a:spcBef>
            <a:spcAft>
              <a:spcPct val="35000"/>
            </a:spcAft>
          </a:pPr>
          <a:r>
            <a:rPr lang="fr-FR" sz="3900" kern="1200" dirty="0"/>
            <a:t>SNC/SC</a:t>
          </a:r>
        </a:p>
      </dsp:txBody>
      <dsp:txXfrm>
        <a:off x="4657621" y="1388590"/>
        <a:ext cx="3092155" cy="12459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104DD2-E7BD-4478-A11A-3A645AA530B1}">
      <dsp:nvSpPr>
        <dsp:cNvPr id="0" name=""/>
        <dsp:cNvSpPr/>
      </dsp:nvSpPr>
      <dsp:spPr>
        <a:xfrm>
          <a:off x="78260" y="0"/>
          <a:ext cx="2382887"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fr-FR" sz="1900" kern="1200" dirty="0"/>
            <a:t>INCOMPATIBILITE</a:t>
          </a:r>
        </a:p>
      </dsp:txBody>
      <dsp:txXfrm>
        <a:off x="78260" y="0"/>
        <a:ext cx="2382887" cy="547200"/>
      </dsp:txXfrm>
    </dsp:sp>
    <dsp:sp modelId="{9FC3F506-A76B-4C3E-BA90-C5AC28AF63C3}">
      <dsp:nvSpPr>
        <dsp:cNvPr id="0" name=""/>
        <dsp:cNvSpPr/>
      </dsp:nvSpPr>
      <dsp:spPr>
        <a:xfrm>
          <a:off x="121379" y="464390"/>
          <a:ext cx="2308755" cy="451944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fr-FR" sz="2000" kern="1200" dirty="0"/>
            <a:t>Se trouver simultanément dans 2 conditions juridiques</a:t>
          </a:r>
        </a:p>
        <a:p>
          <a:pPr marL="228600" lvl="1" indent="-228600" algn="l" defTabSz="889000">
            <a:lnSpc>
              <a:spcPct val="90000"/>
            </a:lnSpc>
            <a:spcBef>
              <a:spcPct val="0"/>
            </a:spcBef>
            <a:spcAft>
              <a:spcPct val="15000"/>
            </a:spcAft>
            <a:buChar char="••"/>
          </a:pPr>
          <a:r>
            <a:rPr lang="fr-FR" sz="2000" kern="1200" dirty="0"/>
            <a:t>Ex : fonction publique; notaire; professions libérales (médecin, avocats, </a:t>
          </a:r>
          <a:r>
            <a:rPr lang="fr-FR" sz="2000" kern="1200" dirty="0" smtClean="0"/>
            <a:t>architectes</a:t>
          </a:r>
          <a:endParaRPr lang="fr-FR" sz="2000" kern="1200" dirty="0"/>
        </a:p>
      </dsp:txBody>
      <dsp:txXfrm>
        <a:off x="121379" y="464390"/>
        <a:ext cx="2308755" cy="4519441"/>
      </dsp:txXfrm>
    </dsp:sp>
    <dsp:sp modelId="{9CD97F58-AC06-4DBD-93E7-2718B6D6DB8B}">
      <dsp:nvSpPr>
        <dsp:cNvPr id="0" name=""/>
        <dsp:cNvSpPr/>
      </dsp:nvSpPr>
      <dsp:spPr>
        <a:xfrm>
          <a:off x="2814625" y="0"/>
          <a:ext cx="2382887"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fr-FR" sz="1900" kern="1200" dirty="0"/>
            <a:t>INTERDICTION</a:t>
          </a:r>
        </a:p>
      </dsp:txBody>
      <dsp:txXfrm>
        <a:off x="2814625" y="0"/>
        <a:ext cx="2382887" cy="547200"/>
      </dsp:txXfrm>
    </dsp:sp>
    <dsp:sp modelId="{1AECFB6F-8DC3-4672-A43F-1D0BE1EBEB70}">
      <dsp:nvSpPr>
        <dsp:cNvPr id="0" name=""/>
        <dsp:cNvSpPr/>
      </dsp:nvSpPr>
      <dsp:spPr>
        <a:xfrm>
          <a:off x="2684853" y="812890"/>
          <a:ext cx="2791742" cy="39322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fr-FR" sz="1900" kern="1200" dirty="0"/>
            <a:t>c’est l’interdiction d’exercer le commerce faite : aux associations soumises </a:t>
          </a:r>
          <a:r>
            <a:rPr lang="fr-FR" sz="1900" i="1" kern="1200" dirty="0"/>
            <a:t>au </a:t>
          </a:r>
          <a:r>
            <a:rPr lang="fr-FR" sz="1900" i="1" kern="1200" dirty="0" err="1"/>
            <a:t>Dh</a:t>
          </a:r>
          <a:r>
            <a:rPr lang="fr-FR" sz="1900" i="1" kern="1200" dirty="0"/>
            <a:t> du 15 novembre 1958</a:t>
          </a:r>
          <a:r>
            <a:rPr lang="fr-FR" sz="1900" kern="1200" dirty="0"/>
            <a:t>, aux partis politiques et aux syndicats</a:t>
          </a:r>
        </a:p>
        <a:p>
          <a:pPr marL="171450" lvl="1" indent="-171450" algn="l" defTabSz="844550">
            <a:lnSpc>
              <a:spcPct val="90000"/>
            </a:lnSpc>
            <a:spcBef>
              <a:spcPct val="0"/>
            </a:spcBef>
            <a:spcAft>
              <a:spcPct val="15000"/>
            </a:spcAft>
            <a:buChar char="••"/>
          </a:pPr>
          <a:r>
            <a:rPr lang="fr-FR" sz="1900" i="1" kern="1200" dirty="0" smtClean="0"/>
            <a:t>Interdiction du commerce d’armes, </a:t>
          </a:r>
          <a:r>
            <a:rPr lang="fr-FR" sz="1900" i="1" kern="1200" dirty="0"/>
            <a:t>explosifs etc</a:t>
          </a:r>
          <a:r>
            <a:rPr lang="fr-FR" sz="1900" i="1" kern="1200" dirty="0" smtClean="0"/>
            <a:t>.</a:t>
          </a:r>
          <a:endParaRPr lang="fr-FR" sz="1900" i="1" kern="1200" dirty="0"/>
        </a:p>
      </dsp:txBody>
      <dsp:txXfrm>
        <a:off x="2684853" y="812890"/>
        <a:ext cx="2791742" cy="3932210"/>
      </dsp:txXfrm>
    </dsp:sp>
    <dsp:sp modelId="{E0D9094C-0451-4075-9212-1D4E62EF9587}">
      <dsp:nvSpPr>
        <dsp:cNvPr id="0" name=""/>
        <dsp:cNvSpPr/>
      </dsp:nvSpPr>
      <dsp:spPr>
        <a:xfrm>
          <a:off x="5756275" y="0"/>
          <a:ext cx="2382887"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fr-FR" sz="1900" kern="1200" dirty="0"/>
            <a:t>DECHEANCE</a:t>
          </a:r>
        </a:p>
      </dsp:txBody>
      <dsp:txXfrm>
        <a:off x="5756275" y="0"/>
        <a:ext cx="2382887" cy="547200"/>
      </dsp:txXfrm>
    </dsp:sp>
    <dsp:sp modelId="{FA136D23-2CB1-4573-82B1-67DB182B351D}">
      <dsp:nvSpPr>
        <dsp:cNvPr id="0" name=""/>
        <dsp:cNvSpPr/>
      </dsp:nvSpPr>
      <dsp:spPr>
        <a:xfrm>
          <a:off x="5908768" y="662336"/>
          <a:ext cx="2253901" cy="413257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fr-FR" sz="1900" kern="1200" dirty="0"/>
            <a:t>La déchéance est une mesure privative de la liberté d’exercer une profession commerciale qui est prononcée par le tribunal (pour au moins 5 ans). </a:t>
          </a:r>
        </a:p>
        <a:p>
          <a:pPr marL="171450" lvl="1" indent="-171450" algn="l" defTabSz="844550">
            <a:lnSpc>
              <a:spcPct val="90000"/>
            </a:lnSpc>
            <a:spcBef>
              <a:spcPct val="0"/>
            </a:spcBef>
            <a:spcAft>
              <a:spcPct val="15000"/>
            </a:spcAft>
            <a:buChar char="••"/>
          </a:pPr>
          <a:r>
            <a:rPr lang="fr-FR" sz="1900" kern="1200" dirty="0"/>
            <a:t>Ex: abus de biens sociaux, vol, abus de confiance </a:t>
          </a:r>
          <a:r>
            <a:rPr lang="fr-FR" sz="1900" kern="1200" dirty="0" smtClean="0"/>
            <a:t>etc.</a:t>
          </a:r>
          <a:endParaRPr lang="fr-FR" sz="1900" kern="1200" dirty="0"/>
        </a:p>
        <a:p>
          <a:pPr marL="171450" lvl="1" indent="-171450" algn="l" defTabSz="844550">
            <a:lnSpc>
              <a:spcPct val="90000"/>
            </a:lnSpc>
            <a:spcBef>
              <a:spcPct val="0"/>
            </a:spcBef>
            <a:spcAft>
              <a:spcPct val="15000"/>
            </a:spcAft>
            <a:buChar char="••"/>
          </a:pPr>
          <a:r>
            <a:rPr lang="fr-FR" sz="1900" kern="1200" dirty="0" smtClean="0">
              <a:solidFill>
                <a:srgbClr val="FF0000"/>
              </a:solidFill>
            </a:rPr>
            <a:t>Art 745 du CC </a:t>
          </a:r>
          <a:endParaRPr lang="fr-FR" sz="1900" kern="1200" dirty="0">
            <a:solidFill>
              <a:srgbClr val="FF0000"/>
            </a:solidFill>
          </a:endParaRPr>
        </a:p>
      </dsp:txBody>
      <dsp:txXfrm>
        <a:off x="5908768" y="662336"/>
        <a:ext cx="2253901" cy="4132576"/>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fr-FR" smtClean="0"/>
              <a:t>Modifiez le style du titre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smtClean="0"/>
              <a:t>Modifier le style des sous-titres du masque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7B0DDF66-947A-4260-93DC-65BDAE79E198}" type="datetimeFigureOut">
              <a:rPr lang="fr-FR" smtClean="0"/>
              <a:t>26/03/2020</a:t>
            </a:fld>
            <a:endParaRPr lang="fr-FR"/>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fr-FR"/>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BA77D899-3B30-44F3-A675-262DFE7FD810}" type="slidenum">
              <a:rPr lang="fr-FR" smtClean="0"/>
              <a:t>‹N°›</a:t>
            </a:fld>
            <a:endParaRPr lang="fr-FR"/>
          </a:p>
        </p:txBody>
      </p:sp>
    </p:spTree>
    <p:extLst>
      <p:ext uri="{BB962C8B-B14F-4D97-AF65-F5344CB8AC3E}">
        <p14:creationId xmlns:p14="http://schemas.microsoft.com/office/powerpoint/2010/main" val="2748864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B0DDF66-947A-4260-93DC-65BDAE79E198}" type="datetimeFigureOut">
              <a:rPr lang="fr-FR" smtClean="0"/>
              <a:t>26/03/2020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A77D899-3B30-44F3-A675-262DFE7FD810}" type="slidenum">
              <a:rPr lang="fr-FR" smtClean="0"/>
              <a:t>‹N°›</a:t>
            </a:fld>
            <a:endParaRPr lang="fr-FR"/>
          </a:p>
        </p:txBody>
      </p:sp>
    </p:spTree>
    <p:extLst>
      <p:ext uri="{BB962C8B-B14F-4D97-AF65-F5344CB8AC3E}">
        <p14:creationId xmlns:p14="http://schemas.microsoft.com/office/powerpoint/2010/main" val="2010107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B0DDF66-947A-4260-93DC-65BDAE79E198}" type="datetimeFigureOut">
              <a:rPr lang="fr-FR" smtClean="0"/>
              <a:t>26/03/2020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A77D899-3B30-44F3-A675-262DFE7FD810}" type="slidenum">
              <a:rPr lang="fr-FR" smtClean="0"/>
              <a:t>‹N°›</a:t>
            </a:fld>
            <a:endParaRPr lang="fr-FR"/>
          </a:p>
        </p:txBody>
      </p:sp>
    </p:spTree>
    <p:extLst>
      <p:ext uri="{BB962C8B-B14F-4D97-AF65-F5344CB8AC3E}">
        <p14:creationId xmlns:p14="http://schemas.microsoft.com/office/powerpoint/2010/main" val="503928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B0DDF66-947A-4260-93DC-65BDAE79E198}" type="datetimeFigureOut">
              <a:rPr lang="fr-FR" smtClean="0"/>
              <a:t>26/03/2020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A77D899-3B30-44F3-A675-262DFE7FD810}" type="slidenum">
              <a:rPr lang="fr-FR" smtClean="0"/>
              <a:t>‹N°›</a:t>
            </a:fld>
            <a:endParaRPr lang="fr-FR"/>
          </a:p>
        </p:txBody>
      </p:sp>
    </p:spTree>
    <p:extLst>
      <p:ext uri="{BB962C8B-B14F-4D97-AF65-F5344CB8AC3E}">
        <p14:creationId xmlns:p14="http://schemas.microsoft.com/office/powerpoint/2010/main" val="729350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fr-FR" smtClean="0"/>
              <a:t>Modifiez le style du titre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7B0DDF66-947A-4260-93DC-65BDAE79E198}" type="datetimeFigureOut">
              <a:rPr lang="fr-FR" smtClean="0"/>
              <a:t>26/03/2020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A77D899-3B30-44F3-A675-262DFE7FD810}" type="slidenum">
              <a:rPr lang="fr-FR" smtClean="0"/>
              <a:t>‹N°›</a:t>
            </a:fld>
            <a:endParaRPr lang="fr-FR"/>
          </a:p>
        </p:txBody>
      </p:sp>
    </p:spTree>
    <p:extLst>
      <p:ext uri="{BB962C8B-B14F-4D97-AF65-F5344CB8AC3E}">
        <p14:creationId xmlns:p14="http://schemas.microsoft.com/office/powerpoint/2010/main" val="955368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7B0DDF66-947A-4260-93DC-65BDAE79E198}" type="datetimeFigureOut">
              <a:rPr lang="fr-FR" smtClean="0"/>
              <a:t>26/03/2020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A77D899-3B30-44F3-A675-262DFE7FD810}" type="slidenum">
              <a:rPr lang="fr-FR" smtClean="0"/>
              <a:t>‹N°›</a:t>
            </a:fld>
            <a:endParaRPr lang="fr-FR"/>
          </a:p>
        </p:txBody>
      </p:sp>
    </p:spTree>
    <p:extLst>
      <p:ext uri="{BB962C8B-B14F-4D97-AF65-F5344CB8AC3E}">
        <p14:creationId xmlns:p14="http://schemas.microsoft.com/office/powerpoint/2010/main" val="488635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mtClean="0"/>
              <a:t>Modifiez le style du titre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B0DDF66-947A-4260-93DC-65BDAE79E198}" type="datetimeFigureOut">
              <a:rPr lang="fr-FR" smtClean="0"/>
              <a:t>26/03/2020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BA77D899-3B30-44F3-A675-262DFE7FD810}" type="slidenum">
              <a:rPr lang="fr-FR" smtClean="0"/>
              <a:t>‹N°›</a:t>
            </a:fld>
            <a:endParaRPr lang="fr-FR"/>
          </a:p>
        </p:txBody>
      </p:sp>
    </p:spTree>
    <p:extLst>
      <p:ext uri="{BB962C8B-B14F-4D97-AF65-F5344CB8AC3E}">
        <p14:creationId xmlns:p14="http://schemas.microsoft.com/office/powerpoint/2010/main" val="21927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7B0DDF66-947A-4260-93DC-65BDAE79E198}" type="datetimeFigureOut">
              <a:rPr lang="fr-FR" smtClean="0"/>
              <a:t>26/03/2020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BA77D899-3B30-44F3-A675-262DFE7FD810}" type="slidenum">
              <a:rPr lang="fr-FR" smtClean="0"/>
              <a:t>‹N°›</a:t>
            </a:fld>
            <a:endParaRPr lang="fr-FR"/>
          </a:p>
        </p:txBody>
      </p:sp>
    </p:spTree>
    <p:extLst>
      <p:ext uri="{BB962C8B-B14F-4D97-AF65-F5344CB8AC3E}">
        <p14:creationId xmlns:p14="http://schemas.microsoft.com/office/powerpoint/2010/main" val="3240313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0DDF66-947A-4260-93DC-65BDAE79E198}" type="datetimeFigureOut">
              <a:rPr lang="fr-FR" smtClean="0"/>
              <a:t>26/03/2020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BA77D899-3B30-44F3-A675-262DFE7FD810}" type="slidenum">
              <a:rPr lang="fr-FR" smtClean="0"/>
              <a:t>‹N°›</a:t>
            </a:fld>
            <a:endParaRPr lang="fr-FR"/>
          </a:p>
        </p:txBody>
      </p:sp>
    </p:spTree>
    <p:extLst>
      <p:ext uri="{BB962C8B-B14F-4D97-AF65-F5344CB8AC3E}">
        <p14:creationId xmlns:p14="http://schemas.microsoft.com/office/powerpoint/2010/main" val="2205229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fr-FR" smtClean="0"/>
              <a:t>Modifiez le style du titre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fr-FR" smtClean="0"/>
              <a:t>Modifier les styles du texte du masque</a:t>
            </a:r>
          </a:p>
        </p:txBody>
      </p:sp>
      <p:sp>
        <p:nvSpPr>
          <p:cNvPr id="5" name="Date Placeholder 4"/>
          <p:cNvSpPr>
            <a:spLocks noGrp="1"/>
          </p:cNvSpPr>
          <p:nvPr>
            <p:ph type="dt" sz="half" idx="10"/>
          </p:nvPr>
        </p:nvSpPr>
        <p:spPr/>
        <p:txBody>
          <a:bodyPr/>
          <a:lstStyle/>
          <a:p>
            <a:fld id="{7B0DDF66-947A-4260-93DC-65BDAE79E198}" type="datetimeFigureOut">
              <a:rPr lang="fr-FR" smtClean="0"/>
              <a:t>26/03/2020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BA77D899-3B30-44F3-A675-262DFE7FD810}" type="slidenum">
              <a:rPr lang="fr-FR" smtClean="0"/>
              <a:t>‹N°›</a:t>
            </a:fld>
            <a:endParaRPr lang="fr-FR"/>
          </a:p>
        </p:txBody>
      </p:sp>
    </p:spTree>
    <p:extLst>
      <p:ext uri="{BB962C8B-B14F-4D97-AF65-F5344CB8AC3E}">
        <p14:creationId xmlns:p14="http://schemas.microsoft.com/office/powerpoint/2010/main" val="330066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7B0DDF66-947A-4260-93DC-65BDAE79E198}" type="datetimeFigureOut">
              <a:rPr lang="fr-FR" smtClean="0"/>
              <a:t>26/03/2020</a:t>
            </a:fld>
            <a:endParaRPr lang="fr-FR"/>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fr-FR"/>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BA77D899-3B30-44F3-A675-262DFE7FD810}" type="slidenum">
              <a:rPr lang="fr-FR" smtClean="0"/>
              <a:t>‹N°›</a:t>
            </a:fld>
            <a:endParaRPr lang="fr-FR"/>
          </a:p>
        </p:txBody>
      </p:sp>
    </p:spTree>
    <p:extLst>
      <p:ext uri="{BB962C8B-B14F-4D97-AF65-F5344CB8AC3E}">
        <p14:creationId xmlns:p14="http://schemas.microsoft.com/office/powerpoint/2010/main" val="232756271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7B0DDF66-947A-4260-93DC-65BDAE79E198}" type="datetimeFigureOut">
              <a:rPr lang="fr-FR" smtClean="0"/>
              <a:t>26/03/2020</a:t>
            </a:fld>
            <a:endParaRPr lang="fr-FR"/>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fr-FR"/>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BA77D899-3B30-44F3-A675-262DFE7FD810}" type="slidenum">
              <a:rPr lang="fr-FR" smtClean="0"/>
              <a:t>‹N°›</a:t>
            </a:fld>
            <a:endParaRPr lang="fr-FR"/>
          </a:p>
        </p:txBody>
      </p:sp>
    </p:spTree>
    <p:extLst>
      <p:ext uri="{BB962C8B-B14F-4D97-AF65-F5344CB8AC3E}">
        <p14:creationId xmlns:p14="http://schemas.microsoft.com/office/powerpoint/2010/main" val="14347350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dirty="0" smtClean="0"/>
              <a:t>Cours de droit commercial </a:t>
            </a:r>
            <a:br>
              <a:rPr lang="fr-FR" dirty="0" smtClean="0"/>
            </a:br>
            <a:r>
              <a:rPr lang="fr-FR" sz="3200" dirty="0" smtClean="0"/>
              <a:t>(Suite du chapitre 1)</a:t>
            </a:r>
            <a:endParaRPr lang="fr-FR" sz="3200" dirty="0"/>
          </a:p>
        </p:txBody>
      </p:sp>
      <p:sp>
        <p:nvSpPr>
          <p:cNvPr id="5" name="Sous-titre 4"/>
          <p:cNvSpPr>
            <a:spLocks noGrp="1"/>
          </p:cNvSpPr>
          <p:nvPr>
            <p:ph type="subTitle" idx="1"/>
          </p:nvPr>
        </p:nvSpPr>
        <p:spPr/>
        <p:txBody>
          <a:bodyPr>
            <a:normAutofit lnSpcReduction="10000"/>
          </a:bodyPr>
          <a:lstStyle/>
          <a:p>
            <a:endParaRPr lang="fr-FR" dirty="0" smtClean="0"/>
          </a:p>
          <a:p>
            <a:r>
              <a:rPr lang="fr-FR" dirty="0" smtClean="0"/>
              <a:t>Semestre 2 – Ensemble 1</a:t>
            </a:r>
          </a:p>
          <a:p>
            <a:r>
              <a:rPr lang="fr-FR" dirty="0" smtClean="0"/>
              <a:t>Professeur- </a:t>
            </a:r>
            <a:r>
              <a:rPr lang="fr-FR" smtClean="0"/>
              <a:t>L.Bassime</a:t>
            </a:r>
            <a:endParaRPr lang="fr-F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88638183"/>
      </p:ext>
    </p:extLst>
  </p:cSld>
  <p:clrMapOvr>
    <a:masterClrMapping/>
  </p:clrMapOvr>
  <mc:AlternateContent xmlns:mc="http://schemas.openxmlformats.org/markup-compatibility/2006" xmlns:p14="http://schemas.microsoft.com/office/powerpoint/2010/main">
    <mc:Choice Requires="p14">
      <p:transition spd="slow" p14:dur="2000" advTm="55074"/>
    </mc:Choice>
    <mc:Fallback xmlns="">
      <p:transition spd="slow" advTm="55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b="1" cap="all" dirty="0"/>
              <a:t>2– LES SOCIETES COMMERCIALES</a:t>
            </a:r>
            <a:br>
              <a:rPr lang="fr-FR" sz="3600" b="1" cap="all" dirty="0"/>
            </a:br>
            <a:endParaRPr lang="fr-FR" sz="3600" dirty="0"/>
          </a:p>
        </p:txBody>
      </p:sp>
      <p:sp>
        <p:nvSpPr>
          <p:cNvPr id="3" name="Espace réservé du contenu 2"/>
          <p:cNvSpPr>
            <a:spLocks noGrp="1"/>
          </p:cNvSpPr>
          <p:nvPr>
            <p:ph idx="1"/>
          </p:nvPr>
        </p:nvSpPr>
        <p:spPr>
          <a:xfrm>
            <a:off x="1981200" y="1571613"/>
            <a:ext cx="8229600" cy="4752988"/>
          </a:xfrm>
        </p:spPr>
        <p:txBody>
          <a:bodyPr>
            <a:normAutofit/>
          </a:bodyPr>
          <a:lstStyle/>
          <a:p>
            <a:pPr>
              <a:buNone/>
            </a:pPr>
            <a:endParaRPr lang="fr-FR" dirty="0"/>
          </a:p>
          <a:p>
            <a:pPr algn="just">
              <a:buNone/>
            </a:pPr>
            <a:r>
              <a:rPr lang="fr-FR" dirty="0"/>
              <a:t>	</a:t>
            </a:r>
            <a:r>
              <a:rPr lang="fr-FR" sz="3200" dirty="0"/>
              <a:t>Les sociétés anonymes, les sociétés en nom collectif, les sociétés en commandites et les sociétés à responsabilité limitée sont commerciales </a:t>
            </a:r>
            <a:r>
              <a:rPr lang="fr-FR" sz="3200" b="1" u="sng" dirty="0"/>
              <a:t>à raison de leur forme et quel que soit leur objet. </a:t>
            </a:r>
            <a:r>
              <a:rPr lang="fr-FR" sz="3200" b="1" u="sng" dirty="0" smtClean="0"/>
              <a:t>(Lois 5-96 et 17-95 relatives aux sociétés)</a:t>
            </a:r>
            <a:endParaRPr lang="fr-FR" sz="3200" b="1" u="sng" dirty="0"/>
          </a:p>
          <a:p>
            <a:pPr>
              <a:buNone/>
            </a:pPr>
            <a:r>
              <a:rPr lang="fr-FR" dirty="0"/>
              <a:t>	Donc ces sociétés sont commerciales par leur forme même si leur objet est civil. </a:t>
            </a:r>
            <a:r>
              <a:rPr lang="fr-FR" i="1" dirty="0"/>
              <a:t>Ex : une société en nom collectif gérant un domaine agricole ou une société anonyme d’expertise comptable (activité libérale).</a:t>
            </a:r>
            <a:endParaRPr lang="fr-FR" dirty="0"/>
          </a:p>
          <a:p>
            <a:pPr>
              <a:buNone/>
            </a:pPr>
            <a:endParaRPr lang="fr-F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07044877"/>
      </p:ext>
    </p:extLst>
  </p:cSld>
  <p:clrMapOvr>
    <a:masterClrMapping/>
  </p:clrMapOvr>
  <mc:AlternateContent xmlns:mc="http://schemas.openxmlformats.org/markup-compatibility/2006" xmlns:p14="http://schemas.microsoft.com/office/powerpoint/2010/main">
    <mc:Choice Requires="p14">
      <p:transition spd="slow" p14:dur="2000" advTm="172974"/>
    </mc:Choice>
    <mc:Fallback xmlns="">
      <p:transition spd="slow" advTm="172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t>C- les actes de commerce par accessoire</a:t>
            </a:r>
            <a:endParaRPr lang="fr-FR" sz="3200" dirty="0"/>
          </a:p>
        </p:txBody>
      </p:sp>
      <p:sp>
        <p:nvSpPr>
          <p:cNvPr id="3" name="Espace réservé du contenu 2"/>
          <p:cNvSpPr>
            <a:spLocks noGrp="1"/>
          </p:cNvSpPr>
          <p:nvPr>
            <p:ph idx="1"/>
          </p:nvPr>
        </p:nvSpPr>
        <p:spPr/>
        <p:txBody>
          <a:bodyPr>
            <a:normAutofit/>
          </a:bodyPr>
          <a:lstStyle/>
          <a:p>
            <a:pPr algn="just"/>
            <a:r>
              <a:rPr lang="fr-FR" sz="3200" dirty="0" smtClean="0"/>
              <a:t>L’article </a:t>
            </a:r>
            <a:r>
              <a:rPr lang="fr-FR" sz="3200" dirty="0"/>
              <a:t>10 du code de commerce dispose que « </a:t>
            </a:r>
            <a:r>
              <a:rPr lang="fr-FR" sz="3200" i="1" dirty="0"/>
              <a:t>sont également réputés actes de commerce, les faits et actes accomplis par le commerçant à l’occasion de son commerce, sauf preuve contraire</a:t>
            </a:r>
            <a:r>
              <a:rPr lang="fr-FR" sz="3200" dirty="0"/>
              <a:t> ».</a:t>
            </a:r>
          </a:p>
          <a:p>
            <a:pPr marL="0" lvl="8" indent="0" algn="just" fontAlgn="base">
              <a:spcAft>
                <a:spcPct val="0"/>
              </a:spcAft>
              <a:buClr>
                <a:srgbClr val="0BD0D9"/>
              </a:buClr>
              <a:buSzPct val="95000"/>
              <a:buNone/>
            </a:pPr>
            <a:r>
              <a:rPr lang="fr-FR" sz="3200" dirty="0" smtClean="0">
                <a:latin typeface="Arial" pitchFamily="34" charset="0"/>
                <a:cs typeface="Arial" pitchFamily="34" charset="0"/>
              </a:rPr>
              <a:t>Les </a:t>
            </a:r>
            <a:r>
              <a:rPr lang="fr-FR" sz="3200" dirty="0">
                <a:latin typeface="Arial" pitchFamily="34" charset="0"/>
                <a:cs typeface="Arial" pitchFamily="34" charset="0"/>
              </a:rPr>
              <a:t>actes de commerce par accessoire sont des actes de </a:t>
            </a:r>
            <a:r>
              <a:rPr lang="fr-FR" sz="3200" b="1" dirty="0">
                <a:latin typeface="Arial" pitchFamily="34" charset="0"/>
                <a:cs typeface="Arial" pitchFamily="34" charset="0"/>
              </a:rPr>
              <a:t>nature civile </a:t>
            </a:r>
            <a:r>
              <a:rPr lang="fr-FR" sz="3200" dirty="0">
                <a:latin typeface="Arial" pitchFamily="34" charset="0"/>
                <a:cs typeface="Arial" pitchFamily="34" charset="0"/>
              </a:rPr>
              <a:t>et qui deviennent </a:t>
            </a:r>
            <a:r>
              <a:rPr lang="fr-FR" sz="3200" b="1" dirty="0">
                <a:latin typeface="Arial" pitchFamily="34" charset="0"/>
                <a:cs typeface="Arial" pitchFamily="34" charset="0"/>
              </a:rPr>
              <a:t>commerciaux</a:t>
            </a:r>
            <a:r>
              <a:rPr lang="fr-FR" sz="3200" dirty="0">
                <a:latin typeface="Arial" pitchFamily="34" charset="0"/>
                <a:cs typeface="Arial" pitchFamily="34" charset="0"/>
              </a:rPr>
              <a:t> parce qu’ils sont </a:t>
            </a:r>
            <a:r>
              <a:rPr lang="fr-FR" sz="3200" b="1" i="1" u="sng" dirty="0">
                <a:latin typeface="Arial" pitchFamily="34" charset="0"/>
                <a:cs typeface="Arial" pitchFamily="34" charset="0"/>
              </a:rPr>
              <a:t>accomplis par un commerçant dans le cadre de l’exercice de sa profession commerciale</a:t>
            </a:r>
            <a:r>
              <a:rPr lang="fr-FR" sz="3200" dirty="0">
                <a:latin typeface="Arial" pitchFamily="34" charset="0"/>
                <a:cs typeface="Arial" pitchFamily="34" charset="0"/>
              </a:rPr>
              <a:t>.</a:t>
            </a:r>
          </a:p>
          <a:p>
            <a:endParaRPr lang="fr-F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76591963"/>
      </p:ext>
    </p:extLst>
  </p:cSld>
  <p:clrMapOvr>
    <a:masterClrMapping/>
  </p:clrMapOvr>
  <mc:AlternateContent xmlns:mc="http://schemas.openxmlformats.org/markup-compatibility/2006" xmlns:p14="http://schemas.microsoft.com/office/powerpoint/2010/main">
    <mc:Choice Requires="p14">
      <p:transition spd="slow" p14:dur="2000" advTm="78731"/>
    </mc:Choice>
    <mc:Fallback xmlns="">
      <p:transition spd="slow" advTm="78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b="1" dirty="0"/>
              <a:t>EXEMPLES :</a:t>
            </a:r>
            <a:r>
              <a:rPr lang="fr-FR" sz="3600" dirty="0"/>
              <a:t/>
            </a:r>
            <a:br>
              <a:rPr lang="fr-FR" sz="3600" dirty="0"/>
            </a:br>
            <a:endParaRPr lang="fr-FR" sz="3600" dirty="0"/>
          </a:p>
        </p:txBody>
      </p:sp>
      <p:sp>
        <p:nvSpPr>
          <p:cNvPr id="3" name="Espace réservé du contenu 2"/>
          <p:cNvSpPr>
            <a:spLocks noGrp="1"/>
          </p:cNvSpPr>
          <p:nvPr>
            <p:ph idx="1"/>
          </p:nvPr>
        </p:nvSpPr>
        <p:spPr/>
        <p:txBody>
          <a:bodyPr/>
          <a:lstStyle/>
          <a:p>
            <a:pPr>
              <a:buNone/>
            </a:pPr>
            <a:r>
              <a:rPr lang="fr-FR" sz="3600" b="1" u="sng" dirty="0"/>
              <a:t>Actes de commerce par accessoire :</a:t>
            </a:r>
            <a:endParaRPr lang="fr-FR" sz="3600" dirty="0"/>
          </a:p>
          <a:p>
            <a:pPr lvl="0"/>
            <a:r>
              <a:rPr lang="fr-FR" sz="3600" dirty="0" smtClean="0"/>
              <a:t>Achat de miroirs pour décorer un fonds de commerce</a:t>
            </a:r>
          </a:p>
          <a:p>
            <a:pPr lvl="0"/>
            <a:r>
              <a:rPr lang="fr-FR" sz="3600" dirty="0" smtClean="0"/>
              <a:t>Achat de matières premières par un industriel</a:t>
            </a:r>
            <a:endParaRPr lang="fr-FR" sz="36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18675798"/>
      </p:ext>
    </p:extLst>
  </p:cSld>
  <p:clrMapOvr>
    <a:masterClrMapping/>
  </p:clrMapOvr>
  <mc:AlternateContent xmlns:mc="http://schemas.openxmlformats.org/markup-compatibility/2006" xmlns:p14="http://schemas.microsoft.com/office/powerpoint/2010/main">
    <mc:Choice Requires="p14">
      <p:transition spd="slow" p14:dur="2000" advTm="180930"/>
    </mc:Choice>
    <mc:Fallback xmlns="">
      <p:transition spd="slow" advTm="180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u="sng" dirty="0"/>
              <a:t>Actes de la vie civile :</a:t>
            </a:r>
            <a:endParaRPr lang="fr-FR" dirty="0"/>
          </a:p>
        </p:txBody>
      </p:sp>
      <p:sp>
        <p:nvSpPr>
          <p:cNvPr id="3" name="Espace réservé du contenu 2"/>
          <p:cNvSpPr>
            <a:spLocks noGrp="1"/>
          </p:cNvSpPr>
          <p:nvPr>
            <p:ph idx="1"/>
          </p:nvPr>
        </p:nvSpPr>
        <p:spPr/>
        <p:txBody>
          <a:bodyPr/>
          <a:lstStyle/>
          <a:p>
            <a:pPr marL="0" indent="0">
              <a:buNone/>
            </a:pPr>
            <a:r>
              <a:rPr lang="fr-FR" sz="2400" u="sng" dirty="0"/>
              <a:t>acte civil par son objet</a:t>
            </a:r>
            <a:r>
              <a:rPr lang="fr-FR" sz="2400" dirty="0"/>
              <a:t> : </a:t>
            </a:r>
          </a:p>
          <a:p>
            <a:r>
              <a:rPr lang="fr-FR" sz="2400" b="1" dirty="0"/>
              <a:t>actes relatifs aux rapports de famille </a:t>
            </a:r>
            <a:r>
              <a:rPr lang="fr-FR" sz="2400" dirty="0"/>
              <a:t>( contrat de mariage) ; </a:t>
            </a:r>
          </a:p>
          <a:p>
            <a:r>
              <a:rPr lang="fr-FR" sz="2400" b="1" dirty="0"/>
              <a:t>actes relatifs à la vie civile </a:t>
            </a:r>
            <a:r>
              <a:rPr lang="fr-FR" sz="2400" dirty="0"/>
              <a:t>(achat de meubles pour un appartement privé, de voitures pour un usage personnel, achat d’une maison destinée à l’habitation ;</a:t>
            </a:r>
            <a:endParaRPr lang="fr-F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82407004"/>
      </p:ext>
    </p:extLst>
  </p:cSld>
  <p:clrMapOvr>
    <a:masterClrMapping/>
  </p:clrMapOvr>
  <mc:AlternateContent xmlns:mc="http://schemas.openxmlformats.org/markup-compatibility/2006" xmlns:p14="http://schemas.microsoft.com/office/powerpoint/2010/main">
    <mc:Choice Requires="p14">
      <p:transition spd="slow" p14:dur="2000" advTm="91628"/>
    </mc:Choice>
    <mc:Fallback xmlns="">
      <p:transition spd="slow" advTm="91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1200" y="357166"/>
            <a:ext cx="8229600" cy="1490684"/>
          </a:xfrm>
        </p:spPr>
        <p:txBody>
          <a:bodyPr/>
          <a:lstStyle/>
          <a:p>
            <a:r>
              <a:rPr lang="fr-FR" b="1" u="sng" dirty="0"/>
              <a:t>Actes mixtes :</a:t>
            </a:r>
            <a:r>
              <a:rPr lang="fr-FR" dirty="0"/>
              <a:t/>
            </a:r>
            <a:br>
              <a:rPr lang="fr-FR" dirty="0"/>
            </a:br>
            <a:endParaRPr lang="fr-FR" dirty="0"/>
          </a:p>
        </p:txBody>
      </p:sp>
      <p:sp>
        <p:nvSpPr>
          <p:cNvPr id="3" name="Espace réservé du contenu 2"/>
          <p:cNvSpPr>
            <a:spLocks noGrp="1"/>
          </p:cNvSpPr>
          <p:nvPr>
            <p:ph idx="1"/>
          </p:nvPr>
        </p:nvSpPr>
        <p:spPr/>
        <p:txBody>
          <a:bodyPr>
            <a:normAutofit/>
          </a:bodyPr>
          <a:lstStyle/>
          <a:p>
            <a:r>
              <a:rPr lang="fr-FR" dirty="0"/>
              <a:t>De nombreux actes sont passés par des commerçants avec des non-commerçants. C’est le cas pour les détaillants qui traitent avec une clientèle civile.</a:t>
            </a:r>
          </a:p>
          <a:p>
            <a:pPr algn="just"/>
            <a:r>
              <a:rPr lang="fr-FR" sz="3200" dirty="0"/>
              <a:t> </a:t>
            </a:r>
            <a:r>
              <a:rPr lang="fr-FR" sz="3200" i="1" dirty="0"/>
              <a:t>Ces actes sont qualifiés d’actes mixtes par la doctrine française. </a:t>
            </a:r>
          </a:p>
          <a:p>
            <a:pPr algn="just"/>
            <a:r>
              <a:rPr lang="fr-FR" sz="3200" i="1" dirty="0"/>
              <a:t>Ils font naître des obligations commerciales pour les commerçants et non commerciales pour les non-commerçants.</a:t>
            </a:r>
          </a:p>
          <a:p>
            <a:endParaRPr lang="fr-FR" dirty="0"/>
          </a:p>
          <a:p>
            <a:pPr>
              <a:buNone/>
            </a:pPr>
            <a:endParaRPr lang="fr-F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82771535"/>
      </p:ext>
    </p:extLst>
  </p:cSld>
  <p:clrMapOvr>
    <a:masterClrMapping/>
  </p:clrMapOvr>
  <mc:AlternateContent xmlns:mc="http://schemas.openxmlformats.org/markup-compatibility/2006" xmlns:p14="http://schemas.microsoft.com/office/powerpoint/2010/main">
    <mc:Choice Requires="p14">
      <p:transition spd="slow" p14:dur="2000" advTm="65610"/>
    </mc:Choice>
    <mc:Fallback xmlns="">
      <p:transition spd="slow" advTm="65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1200" y="428604"/>
            <a:ext cx="8229600" cy="1419246"/>
          </a:xfrm>
        </p:spPr>
        <p:txBody>
          <a:bodyPr/>
          <a:lstStyle/>
          <a:p>
            <a:pPr algn="ctr"/>
            <a:r>
              <a:rPr lang="fr-FR" dirty="0"/>
              <a:t>Cas pratique</a:t>
            </a:r>
          </a:p>
        </p:txBody>
      </p:sp>
      <p:sp>
        <p:nvSpPr>
          <p:cNvPr id="3" name="Espace réservé du contenu 2"/>
          <p:cNvSpPr>
            <a:spLocks noGrp="1"/>
          </p:cNvSpPr>
          <p:nvPr>
            <p:ph idx="1"/>
          </p:nvPr>
        </p:nvSpPr>
        <p:spPr/>
        <p:txBody>
          <a:bodyPr>
            <a:normAutofit/>
          </a:bodyPr>
          <a:lstStyle/>
          <a:p>
            <a:pPr>
              <a:buNone/>
            </a:pPr>
            <a:r>
              <a:rPr lang="fr-FR" dirty="0"/>
              <a:t>Monsieur Ahmed :</a:t>
            </a:r>
          </a:p>
          <a:p>
            <a:pPr marL="457200" indent="-457200">
              <a:buFont typeface="+mj-lt"/>
              <a:buAutoNum type="arabicPeriod"/>
            </a:pPr>
            <a:r>
              <a:rPr lang="fr-FR" dirty="0"/>
              <a:t>Achète un stock de marchandises  pour le </a:t>
            </a:r>
            <a:r>
              <a:rPr lang="fr-FR" dirty="0" smtClean="0"/>
              <a:t>revendre</a:t>
            </a:r>
            <a:endParaRPr lang="fr-FR" dirty="0"/>
          </a:p>
          <a:p>
            <a:pPr marL="457200" indent="-457200">
              <a:buFont typeface="+mj-lt"/>
              <a:buAutoNum type="arabicPeriod"/>
            </a:pPr>
            <a:r>
              <a:rPr lang="fr-FR" dirty="0" smtClean="0"/>
              <a:t>Signe un billet </a:t>
            </a:r>
            <a:r>
              <a:rPr lang="fr-FR" dirty="0"/>
              <a:t>à ordre pour </a:t>
            </a:r>
            <a:r>
              <a:rPr lang="fr-FR" dirty="0" smtClean="0"/>
              <a:t>payer l’achat de son stock de marchandises</a:t>
            </a:r>
            <a:endParaRPr lang="fr-FR" dirty="0"/>
          </a:p>
          <a:p>
            <a:pPr marL="457200" indent="-457200">
              <a:buFont typeface="+mj-lt"/>
              <a:buAutoNum type="arabicPeriod"/>
            </a:pPr>
            <a:r>
              <a:rPr lang="fr-FR" dirty="0"/>
              <a:t>Signe une lettre de </a:t>
            </a:r>
            <a:r>
              <a:rPr lang="fr-FR" dirty="0" smtClean="0"/>
              <a:t>change </a:t>
            </a:r>
          </a:p>
          <a:p>
            <a:pPr marL="457200" indent="-457200">
              <a:buFont typeface="+mj-lt"/>
              <a:buAutoNum type="arabicPeriod"/>
            </a:pPr>
            <a:r>
              <a:rPr lang="fr-FR" dirty="0" smtClean="0"/>
              <a:t> </a:t>
            </a:r>
            <a:r>
              <a:rPr lang="fr-FR" dirty="0"/>
              <a:t>Achète un </a:t>
            </a:r>
            <a:r>
              <a:rPr lang="fr-FR" dirty="0" smtClean="0"/>
              <a:t>ordinateur pour </a:t>
            </a:r>
            <a:r>
              <a:rPr lang="fr-FR" dirty="0"/>
              <a:t>tenir sa comptabilité</a:t>
            </a:r>
          </a:p>
          <a:p>
            <a:pPr marL="457200" indent="-457200">
              <a:buFont typeface="+mj-lt"/>
              <a:buAutoNum type="arabicPeriod"/>
            </a:pPr>
            <a:r>
              <a:rPr lang="fr-FR" dirty="0"/>
              <a:t>Achète  un autre </a:t>
            </a:r>
            <a:r>
              <a:rPr lang="fr-FR" dirty="0" smtClean="0"/>
              <a:t>ordinateur pour </a:t>
            </a:r>
            <a:r>
              <a:rPr lang="fr-FR" dirty="0"/>
              <a:t>son fils</a:t>
            </a:r>
          </a:p>
          <a:p>
            <a:pPr>
              <a:buNone/>
            </a:pPr>
            <a:r>
              <a:rPr lang="fr-FR" dirty="0"/>
              <a:t>Ces actes sont-ils des actes de commerce ? Si oui lesquels ? Justifiez vos </a:t>
            </a:r>
            <a:r>
              <a:rPr lang="fr-FR" dirty="0" smtClean="0"/>
              <a:t>réponses</a:t>
            </a:r>
            <a:endParaRPr lang="fr-FR"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73493469"/>
      </p:ext>
    </p:extLst>
  </p:cSld>
  <p:clrMapOvr>
    <a:masterClrMapping/>
  </p:clrMapOvr>
  <mc:AlternateContent xmlns:mc="http://schemas.openxmlformats.org/markup-compatibility/2006" xmlns:p14="http://schemas.microsoft.com/office/powerpoint/2010/main">
    <mc:Choice Requires="p14">
      <p:transition spd="slow" p14:dur="2000" advTm="210460"/>
    </mc:Choice>
    <mc:Fallback xmlns="">
      <p:transition spd="slow" advTm="210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correction</a:t>
            </a:r>
          </a:p>
        </p:txBody>
      </p:sp>
      <p:sp>
        <p:nvSpPr>
          <p:cNvPr id="3" name="Espace réservé du contenu 2"/>
          <p:cNvSpPr>
            <a:spLocks noGrp="1"/>
          </p:cNvSpPr>
          <p:nvPr>
            <p:ph idx="1"/>
          </p:nvPr>
        </p:nvSpPr>
        <p:spPr/>
        <p:txBody>
          <a:bodyPr/>
          <a:lstStyle/>
          <a:p>
            <a:r>
              <a:rPr lang="fr-FR" b="1" dirty="0" smtClean="0"/>
              <a:t>1-Achat </a:t>
            </a:r>
            <a:r>
              <a:rPr lang="fr-FR" b="1" dirty="0"/>
              <a:t>stock de marchandises pour le revendre</a:t>
            </a:r>
            <a:r>
              <a:rPr lang="fr-FR" dirty="0"/>
              <a:t>: acte de commerce par nature; c’est un acte de distribution; c’est l’achat pour la revente (</a:t>
            </a:r>
            <a:r>
              <a:rPr lang="fr-FR" dirty="0">
                <a:solidFill>
                  <a:srgbClr val="FF0000"/>
                </a:solidFill>
              </a:rPr>
              <a:t>définition)</a:t>
            </a:r>
          </a:p>
          <a:p>
            <a:r>
              <a:rPr lang="fr-FR" b="1" dirty="0" smtClean="0"/>
              <a:t>2-Signature </a:t>
            </a:r>
            <a:r>
              <a:rPr lang="fr-FR" b="1" dirty="0"/>
              <a:t>d’un billet à ordre pour achat de matériel: </a:t>
            </a:r>
            <a:r>
              <a:rPr lang="fr-FR" dirty="0"/>
              <a:t>acte de commerce par la forme; </a:t>
            </a:r>
            <a:r>
              <a:rPr lang="fr-FR" dirty="0">
                <a:solidFill>
                  <a:srgbClr val="FF0000"/>
                </a:solidFill>
              </a:rPr>
              <a:t>définition des instruments de commerce et du BO; </a:t>
            </a:r>
            <a:r>
              <a:rPr lang="fr-FR" dirty="0"/>
              <a:t>comme le BO est signé pour achat de matériel c’est un acte de commerce par la </a:t>
            </a:r>
            <a:r>
              <a:rPr lang="fr-FR" dirty="0" smtClean="0"/>
              <a:t>forme</a:t>
            </a:r>
          </a:p>
          <a:p>
            <a:r>
              <a:rPr lang="fr-FR" b="1" dirty="0" smtClean="0"/>
              <a:t>3-Signature de la lettre de change </a:t>
            </a:r>
            <a:r>
              <a:rPr lang="fr-FR" dirty="0" smtClean="0"/>
              <a:t>: toujours acte de commerce par la forme</a:t>
            </a:r>
            <a:endParaRPr lang="fr-FR" dirty="0"/>
          </a:p>
        </p:txBody>
      </p:sp>
    </p:spTree>
    <p:extLst>
      <p:ext uri="{BB962C8B-B14F-4D97-AF65-F5344CB8AC3E}">
        <p14:creationId xmlns:p14="http://schemas.microsoft.com/office/powerpoint/2010/main" val="10570095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correction</a:t>
            </a:r>
          </a:p>
        </p:txBody>
      </p:sp>
      <p:sp>
        <p:nvSpPr>
          <p:cNvPr id="3" name="Espace réservé du contenu 2"/>
          <p:cNvSpPr>
            <a:spLocks noGrp="1"/>
          </p:cNvSpPr>
          <p:nvPr>
            <p:ph idx="1"/>
          </p:nvPr>
        </p:nvSpPr>
        <p:spPr/>
        <p:txBody>
          <a:bodyPr/>
          <a:lstStyle/>
          <a:p>
            <a:r>
              <a:rPr lang="fr-FR" b="1" dirty="0" smtClean="0"/>
              <a:t>4-Achat </a:t>
            </a:r>
            <a:r>
              <a:rPr lang="fr-FR" b="1" dirty="0"/>
              <a:t>d’un PC pour tenir sa comptabilité:</a:t>
            </a:r>
            <a:r>
              <a:rPr lang="fr-FR" dirty="0"/>
              <a:t> c’est un acte de commerce par accessoire (</a:t>
            </a:r>
            <a:r>
              <a:rPr lang="fr-FR" dirty="0">
                <a:solidFill>
                  <a:srgbClr val="FF0000"/>
                </a:solidFill>
              </a:rPr>
              <a:t>définition</a:t>
            </a:r>
            <a:r>
              <a:rPr lang="fr-FR" dirty="0"/>
              <a:t>)</a:t>
            </a:r>
          </a:p>
          <a:p>
            <a:r>
              <a:rPr lang="fr-FR" b="1" dirty="0" smtClean="0"/>
              <a:t>5- Achat </a:t>
            </a:r>
            <a:r>
              <a:rPr lang="fr-FR" b="1" dirty="0"/>
              <a:t>d’un PC pour son fils</a:t>
            </a:r>
            <a:r>
              <a:rPr lang="fr-FR" dirty="0"/>
              <a:t>: ce n’est pas un acte de commerce; c’est un acte civil (</a:t>
            </a:r>
            <a:r>
              <a:rPr lang="fr-FR" b="1" dirty="0">
                <a:solidFill>
                  <a:srgbClr val="FF0000"/>
                </a:solidFill>
              </a:rPr>
              <a:t>définition)</a:t>
            </a:r>
          </a:p>
        </p:txBody>
      </p:sp>
    </p:spTree>
    <p:extLst>
      <p:ext uri="{BB962C8B-B14F-4D97-AF65-F5344CB8AC3E}">
        <p14:creationId xmlns:p14="http://schemas.microsoft.com/office/powerpoint/2010/main" val="16698289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t>II – L’EXERCICE PROFESSIONNEL DU COMMERCE</a:t>
            </a:r>
            <a:br>
              <a:rPr lang="fr-FR" sz="3200" b="1" dirty="0"/>
            </a:br>
            <a:endParaRPr lang="fr-FR" sz="3200" dirty="0"/>
          </a:p>
        </p:txBody>
      </p:sp>
      <p:sp>
        <p:nvSpPr>
          <p:cNvPr id="3" name="Espace réservé du contenu 2"/>
          <p:cNvSpPr>
            <a:spLocks noGrp="1"/>
          </p:cNvSpPr>
          <p:nvPr>
            <p:ph idx="1"/>
          </p:nvPr>
        </p:nvSpPr>
        <p:spPr/>
        <p:txBody>
          <a:bodyPr>
            <a:normAutofit/>
          </a:bodyPr>
          <a:lstStyle/>
          <a:p>
            <a:pPr>
              <a:buNone/>
            </a:pPr>
            <a:r>
              <a:rPr lang="fr-FR" dirty="0"/>
              <a:t>Article 6 : la </a:t>
            </a:r>
            <a:r>
              <a:rPr lang="fr-FR" b="1" dirty="0"/>
              <a:t>qualité de commerçant </a:t>
            </a:r>
            <a:r>
              <a:rPr lang="fr-FR" dirty="0"/>
              <a:t>découle de la </a:t>
            </a:r>
            <a:r>
              <a:rPr lang="fr-FR" b="1" dirty="0"/>
              <a:t>pratique réitérée </a:t>
            </a:r>
            <a:r>
              <a:rPr lang="fr-FR" dirty="0"/>
              <a:t>d’actes de commerce</a:t>
            </a:r>
          </a:p>
          <a:p>
            <a:pPr>
              <a:buNone/>
            </a:pPr>
            <a:endParaRPr lang="fr-FR" dirty="0">
              <a:solidFill>
                <a:srgbClr val="FF0000"/>
              </a:solidFill>
            </a:endParaRPr>
          </a:p>
          <a:p>
            <a:pPr>
              <a:buNone/>
            </a:pPr>
            <a:r>
              <a:rPr lang="fr-FR" dirty="0"/>
              <a:t>La qualité de commerçant s’acquiert donc par </a:t>
            </a:r>
            <a:r>
              <a:rPr lang="fr-FR" b="1" dirty="0"/>
              <a:t>l’exercice habituel ou professionnel</a:t>
            </a:r>
            <a:r>
              <a:rPr lang="fr-FR" dirty="0"/>
              <a:t> des activités énumérées par le code (actes de commerce). </a:t>
            </a:r>
            <a:endParaRPr lang="fr-FR" dirty="0" smtClean="0"/>
          </a:p>
          <a:p>
            <a:pPr>
              <a:buNone/>
            </a:pPr>
            <a:endParaRPr lang="fr-FR" dirty="0"/>
          </a:p>
          <a:p>
            <a:pPr>
              <a:buNone/>
            </a:pPr>
            <a:r>
              <a:rPr lang="fr-FR" b="1" dirty="0" smtClean="0"/>
              <a:t>A- la profession commerciale</a:t>
            </a:r>
          </a:p>
          <a:p>
            <a:pPr>
              <a:buNone/>
            </a:pPr>
            <a:r>
              <a:rPr lang="fr-FR" b="1" dirty="0" smtClean="0"/>
              <a:t>B- L’exercice indépendant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18861521"/>
      </p:ext>
    </p:extLst>
  </p:cSld>
  <p:clrMapOvr>
    <a:masterClrMapping/>
  </p:clrMapOvr>
  <mc:AlternateContent xmlns:mc="http://schemas.openxmlformats.org/markup-compatibility/2006" xmlns:p14="http://schemas.microsoft.com/office/powerpoint/2010/main">
    <mc:Choice Requires="p14">
      <p:transition spd="slow" p14:dur="2000" advTm="56560"/>
    </mc:Choice>
    <mc:Fallback xmlns="">
      <p:transition spd="slow" advTm="56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b="1" dirty="0"/>
              <a:t>A – LA PROFESSION COMMERCIALE</a:t>
            </a:r>
            <a:r>
              <a:rPr lang="fr-FR" sz="3200" dirty="0"/>
              <a:t/>
            </a:r>
            <a:br>
              <a:rPr lang="fr-FR" sz="3200" dirty="0"/>
            </a:br>
            <a:endParaRPr lang="fr-FR" sz="3200" dirty="0"/>
          </a:p>
        </p:txBody>
      </p:sp>
      <p:sp>
        <p:nvSpPr>
          <p:cNvPr id="3" name="Espace réservé du contenu 2"/>
          <p:cNvSpPr>
            <a:spLocks noGrp="1"/>
          </p:cNvSpPr>
          <p:nvPr>
            <p:ph idx="1"/>
          </p:nvPr>
        </p:nvSpPr>
        <p:spPr/>
        <p:txBody>
          <a:bodyPr/>
          <a:lstStyle/>
          <a:p>
            <a:pPr>
              <a:buNone/>
            </a:pPr>
            <a:r>
              <a:rPr lang="fr-FR" dirty="0" smtClean="0"/>
              <a:t>Donc </a:t>
            </a:r>
            <a:r>
              <a:rPr lang="fr-FR" dirty="0"/>
              <a:t>la qualité de commerçant est subordonnée à l’exercice d’une activité commerciale à titre habituel ou professionnel. </a:t>
            </a:r>
          </a:p>
          <a:p>
            <a:pPr>
              <a:buNone/>
            </a:pPr>
            <a:r>
              <a:rPr lang="fr-FR" sz="1600" i="1" dirty="0"/>
              <a:t>La </a:t>
            </a:r>
            <a:r>
              <a:rPr lang="fr-FR" sz="2400" i="1" dirty="0"/>
              <a:t>jurisprudence française ajoute que cette activité doit être exercée à titre personnel ( c’est à dire au nom et pour le compte de l’intéressé).</a:t>
            </a:r>
          </a:p>
          <a:p>
            <a:pPr>
              <a:buNone/>
            </a:pPr>
            <a:endParaRPr lang="fr-FR" dirty="0"/>
          </a:p>
          <a:p>
            <a:pPr marL="0" indent="0">
              <a:buNone/>
            </a:pPr>
            <a:endParaRPr lang="fr-FR"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28393655"/>
      </p:ext>
    </p:extLst>
  </p:cSld>
  <p:clrMapOvr>
    <a:masterClrMapping/>
  </p:clrMapOvr>
  <mc:AlternateContent xmlns:mc="http://schemas.openxmlformats.org/markup-compatibility/2006" xmlns:p14="http://schemas.microsoft.com/office/powerpoint/2010/main">
    <mc:Choice Requires="p14">
      <p:transition spd="slow" p14:dur="2000" advTm="47025"/>
    </mc:Choice>
    <mc:Fallback xmlns="">
      <p:transition spd="slow" advTm="47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CHAPITRE 1 – LE COMMERCANT</a:t>
            </a:r>
            <a:endParaRPr lang="fr-FR" dirty="0"/>
          </a:p>
        </p:txBody>
      </p:sp>
      <p:sp>
        <p:nvSpPr>
          <p:cNvPr id="3" name="Espace réservé du contenu 2"/>
          <p:cNvSpPr>
            <a:spLocks noGrp="1"/>
          </p:cNvSpPr>
          <p:nvPr>
            <p:ph idx="1"/>
          </p:nvPr>
        </p:nvSpPr>
        <p:spPr/>
        <p:txBody>
          <a:bodyPr>
            <a:normAutofit/>
          </a:bodyPr>
          <a:lstStyle/>
          <a:p>
            <a:r>
              <a:rPr lang="fr-FR" b="1" u="sng" dirty="0" smtClean="0"/>
              <a:t>Section 1 – La qualité de commerçant</a:t>
            </a:r>
          </a:p>
          <a:p>
            <a:r>
              <a:rPr lang="fr-FR" b="1" u="sng" dirty="0" smtClean="0"/>
              <a:t>I – les actes de commerce </a:t>
            </a:r>
          </a:p>
          <a:p>
            <a:r>
              <a:rPr lang="fr-FR" b="1" dirty="0" smtClean="0"/>
              <a:t>A – les actes de commerce par nature</a:t>
            </a:r>
          </a:p>
          <a:p>
            <a:r>
              <a:rPr lang="fr-FR" dirty="0" smtClean="0"/>
              <a:t>1- les activités de distribution</a:t>
            </a:r>
          </a:p>
          <a:p>
            <a:r>
              <a:rPr lang="fr-FR" dirty="0" smtClean="0"/>
              <a:t>2- les activités de production</a:t>
            </a:r>
          </a:p>
          <a:p>
            <a:r>
              <a:rPr lang="fr-FR" dirty="0" smtClean="0"/>
              <a:t>3- les activités de services</a:t>
            </a:r>
          </a:p>
          <a:p>
            <a:r>
              <a:rPr lang="fr-FR" b="1" dirty="0" smtClean="0">
                <a:solidFill>
                  <a:srgbClr val="FF0000"/>
                </a:solidFill>
              </a:rPr>
              <a:t>B- les actes de commerce par la forme</a:t>
            </a:r>
          </a:p>
          <a:p>
            <a:r>
              <a:rPr lang="fr-FR" b="1" dirty="0" smtClean="0"/>
              <a:t>C- les actes de commerce par accessoire</a:t>
            </a:r>
          </a:p>
          <a:p>
            <a:endParaRPr lang="fr-FR" b="1" u="sng" dirty="0" smtClean="0"/>
          </a:p>
          <a:p>
            <a:endParaRPr lang="fr-FR" b="1" u="sng" dirty="0" smtClean="0"/>
          </a:p>
          <a:p>
            <a:endParaRPr lang="fr-FR" dirty="0" smtClean="0"/>
          </a:p>
          <a:p>
            <a:endParaRPr lang="fr-FR"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78562674"/>
      </p:ext>
    </p:extLst>
  </p:cSld>
  <p:clrMapOvr>
    <a:masterClrMapping/>
  </p:clrMapOvr>
  <mc:AlternateContent xmlns:mc="http://schemas.openxmlformats.org/markup-compatibility/2006" xmlns:p14="http://schemas.microsoft.com/office/powerpoint/2010/main">
    <mc:Choice Requires="p14">
      <p:transition spd="slow" p14:dur="2000" advTm="121348"/>
    </mc:Choice>
    <mc:Fallback xmlns="">
      <p:transition spd="slow" advTm="121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1/ le caractère habituel</a:t>
            </a:r>
            <a:endParaRPr lang="fr-FR" dirty="0"/>
          </a:p>
        </p:txBody>
      </p:sp>
      <p:sp>
        <p:nvSpPr>
          <p:cNvPr id="3" name="Espace réservé du contenu 2"/>
          <p:cNvSpPr>
            <a:spLocks noGrp="1"/>
          </p:cNvSpPr>
          <p:nvPr>
            <p:ph idx="1"/>
          </p:nvPr>
        </p:nvSpPr>
        <p:spPr/>
        <p:txBody>
          <a:bodyPr>
            <a:normAutofit/>
          </a:bodyPr>
          <a:lstStyle/>
          <a:p>
            <a:r>
              <a:rPr lang="fr-FR" dirty="0"/>
              <a:t>L’habitude est </a:t>
            </a:r>
            <a:r>
              <a:rPr lang="fr-FR" u="sng" dirty="0"/>
              <a:t>la répétition d’actes et d’opérations</a:t>
            </a:r>
            <a:r>
              <a:rPr lang="fr-FR" dirty="0"/>
              <a:t>. Elle se caractérise par un élément matériel et intentionnel.</a:t>
            </a:r>
          </a:p>
          <a:p>
            <a:pPr lvl="2">
              <a:buFont typeface="Wingdings" pitchFamily="2" charset="2"/>
              <a:buChar char="Ø"/>
            </a:pPr>
            <a:r>
              <a:rPr lang="fr-FR" sz="2400" b="1" dirty="0"/>
              <a:t>L’élément matériel</a:t>
            </a:r>
            <a:r>
              <a:rPr lang="fr-FR" sz="2400" dirty="0"/>
              <a:t> : l’habitude suppose une répétition et une durée. L’habituel s’oppose à l’occasionnel. </a:t>
            </a:r>
          </a:p>
          <a:p>
            <a:pPr lvl="2">
              <a:buFont typeface="Wingdings" pitchFamily="2" charset="2"/>
              <a:buChar char="Ø"/>
            </a:pPr>
            <a:r>
              <a:rPr lang="fr-FR" sz="2400" b="1" dirty="0"/>
              <a:t>L’élément intentionnel</a:t>
            </a:r>
            <a:r>
              <a:rPr lang="fr-FR" sz="2400" dirty="0"/>
              <a:t> : quand on achète pour revendre de manière accidentelle et involontaire, l’habitude est absente.</a:t>
            </a:r>
          </a:p>
          <a:p>
            <a:pPr>
              <a:buNone/>
            </a:pPr>
            <a:r>
              <a:rPr lang="fr-FR" dirty="0"/>
              <a:t>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12869231"/>
      </p:ext>
    </p:extLst>
  </p:cSld>
  <p:clrMapOvr>
    <a:masterClrMapping/>
  </p:clrMapOvr>
  <mc:AlternateContent xmlns:mc="http://schemas.openxmlformats.org/markup-compatibility/2006" xmlns:p14="http://schemas.microsoft.com/office/powerpoint/2010/main">
    <mc:Choice Requires="p14">
      <p:transition spd="slow" p14:dur="2000" advTm="25582"/>
    </mc:Choice>
    <mc:Fallback xmlns="">
      <p:transition spd="slow" advTm="25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2/ le caractère professionnel</a:t>
            </a:r>
            <a:r>
              <a:rPr lang="fr-FR" dirty="0"/>
              <a:t/>
            </a:r>
            <a:br>
              <a:rPr lang="fr-FR" dirty="0"/>
            </a:br>
            <a:endParaRPr lang="fr-FR" dirty="0"/>
          </a:p>
        </p:txBody>
      </p:sp>
      <p:sp>
        <p:nvSpPr>
          <p:cNvPr id="3" name="Espace réservé du contenu 2"/>
          <p:cNvSpPr>
            <a:spLocks noGrp="1"/>
          </p:cNvSpPr>
          <p:nvPr>
            <p:ph idx="1"/>
          </p:nvPr>
        </p:nvSpPr>
        <p:spPr/>
        <p:txBody>
          <a:bodyPr>
            <a:normAutofit/>
          </a:bodyPr>
          <a:lstStyle/>
          <a:p>
            <a:pPr>
              <a:buNone/>
            </a:pPr>
            <a:r>
              <a:rPr lang="fr-FR" dirty="0"/>
              <a:t>La profession suppose :</a:t>
            </a:r>
          </a:p>
          <a:p>
            <a:pPr lvl="1"/>
            <a:r>
              <a:rPr lang="fr-FR" dirty="0"/>
              <a:t>une </a:t>
            </a:r>
            <a:r>
              <a:rPr lang="fr-FR" b="1" dirty="0"/>
              <a:t>organisation ,</a:t>
            </a:r>
          </a:p>
          <a:p>
            <a:pPr lvl="1"/>
            <a:r>
              <a:rPr lang="fr-FR" b="1" dirty="0"/>
              <a:t>une compétence </a:t>
            </a:r>
            <a:r>
              <a:rPr lang="fr-FR" dirty="0"/>
              <a:t>et </a:t>
            </a:r>
          </a:p>
          <a:p>
            <a:pPr lvl="1"/>
            <a:r>
              <a:rPr lang="fr-FR" dirty="0"/>
              <a:t>que le professionnel agisse dans un but intéressé c’est-à-dire contre </a:t>
            </a:r>
            <a:r>
              <a:rPr lang="fr-FR" b="1" dirty="0"/>
              <a:t>rémunération</a:t>
            </a:r>
            <a:r>
              <a:rPr lang="fr-FR" dirty="0"/>
              <a:t>.</a:t>
            </a:r>
          </a:p>
          <a:p>
            <a:pPr>
              <a:buNone/>
            </a:pPr>
            <a:r>
              <a:rPr lang="fr-FR" dirty="0"/>
              <a:t>Le professionnel se distingue ainsi :</a:t>
            </a:r>
          </a:p>
          <a:p>
            <a:pPr>
              <a:buFont typeface="Wingdings" pitchFamily="2" charset="2"/>
              <a:buChar char="Ø"/>
            </a:pPr>
            <a:r>
              <a:rPr lang="fr-FR" sz="2400" dirty="0"/>
              <a:t>de l’amateur, qui n’est pas qualifié techniquement ;</a:t>
            </a:r>
          </a:p>
          <a:p>
            <a:pPr>
              <a:buFont typeface="Wingdings" pitchFamily="2" charset="2"/>
              <a:buChar char="Ø"/>
            </a:pPr>
            <a:r>
              <a:rPr lang="fr-FR" sz="2400" dirty="0"/>
              <a:t>du consommateur qui ne produit pas ;</a:t>
            </a:r>
          </a:p>
          <a:p>
            <a:pPr>
              <a:buFont typeface="Wingdings" pitchFamily="2" charset="2"/>
              <a:buChar char="Ø"/>
            </a:pPr>
            <a:r>
              <a:rPr lang="fr-FR" sz="2400" dirty="0"/>
              <a:t>du bénévole, qui agit sans percevoir de rémunération</a:t>
            </a:r>
            <a:r>
              <a:rPr lang="fr-FR" dirty="0"/>
              <a:t>.</a:t>
            </a:r>
          </a:p>
          <a:p>
            <a:pPr>
              <a:buNone/>
            </a:pPr>
            <a:endParaRPr lang="fr-FR" dirty="0"/>
          </a:p>
          <a:p>
            <a:endParaRPr lang="fr-FR"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88681474"/>
      </p:ext>
    </p:extLst>
  </p:cSld>
  <p:clrMapOvr>
    <a:masterClrMapping/>
  </p:clrMapOvr>
  <mc:AlternateContent xmlns:mc="http://schemas.openxmlformats.org/markup-compatibility/2006" xmlns:p14="http://schemas.microsoft.com/office/powerpoint/2010/main">
    <mc:Choice Requires="p14">
      <p:transition spd="slow" p14:dur="2000" advTm="46762"/>
    </mc:Choice>
    <mc:Fallback xmlns="">
      <p:transition spd="slow" advTm="46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b="1" u="sng" dirty="0"/>
              <a:t>EXERCICE D’UNE PROFESSION CIVILE ET D’UNE PROFESSION COMMERCIALE EN MEME TEMPS :</a:t>
            </a:r>
            <a:endParaRPr lang="fr-FR" sz="2800" dirty="0"/>
          </a:p>
        </p:txBody>
      </p:sp>
      <p:sp>
        <p:nvSpPr>
          <p:cNvPr id="3" name="Espace réservé du contenu 2"/>
          <p:cNvSpPr>
            <a:spLocks noGrp="1"/>
          </p:cNvSpPr>
          <p:nvPr>
            <p:ph idx="1"/>
          </p:nvPr>
        </p:nvSpPr>
        <p:spPr/>
        <p:txBody>
          <a:bodyPr/>
          <a:lstStyle/>
          <a:p>
            <a:pPr lvl="0"/>
            <a:r>
              <a:rPr lang="fr-FR" u="sng" dirty="0"/>
              <a:t>la profession commerciale constitue la profession principale : </a:t>
            </a:r>
            <a:r>
              <a:rPr lang="fr-FR" dirty="0"/>
              <a:t>L’intéressé en tire la plus grande part de ses ressources. Il est commerçant même s’il exerce accessoirement et à titre secondaire une profession civile</a:t>
            </a:r>
          </a:p>
          <a:p>
            <a:pPr>
              <a:buNone/>
            </a:pPr>
            <a:r>
              <a:rPr lang="fr-FR" i="1" dirty="0"/>
              <a:t>Ex : le commerçant détaillant installé dans un village qui cultive ses terres pendant les heures de fermeture de son magasin.</a:t>
            </a:r>
          </a:p>
          <a:p>
            <a:endParaRPr lang="fr-FR"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8573217"/>
      </p:ext>
    </p:extLst>
  </p:cSld>
  <p:clrMapOvr>
    <a:masterClrMapping/>
  </p:clrMapOvr>
  <mc:AlternateContent xmlns:mc="http://schemas.openxmlformats.org/markup-compatibility/2006" xmlns:p14="http://schemas.microsoft.com/office/powerpoint/2010/main">
    <mc:Choice Requires="p14">
      <p:transition spd="slow" p14:dur="2000" advTm="62652"/>
    </mc:Choice>
    <mc:Fallback xmlns="">
      <p:transition spd="slow" advTm="62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lvl="0"/>
            <a:r>
              <a:rPr lang="fr-FR" sz="2800" b="1" u="sng" dirty="0"/>
              <a:t>L’activité commerciale est le complément nécessaire d’une profession non commerciale :</a:t>
            </a:r>
            <a:r>
              <a:rPr lang="fr-FR" sz="2800" b="1" dirty="0"/>
              <a:t/>
            </a:r>
            <a:br>
              <a:rPr lang="fr-FR" sz="2800" b="1" dirty="0"/>
            </a:br>
            <a:endParaRPr lang="fr-FR" sz="2800" dirty="0"/>
          </a:p>
        </p:txBody>
      </p:sp>
      <p:sp>
        <p:nvSpPr>
          <p:cNvPr id="3" name="Espace réservé du contenu 2"/>
          <p:cNvSpPr>
            <a:spLocks noGrp="1"/>
          </p:cNvSpPr>
          <p:nvPr>
            <p:ph idx="1"/>
          </p:nvPr>
        </p:nvSpPr>
        <p:spPr/>
        <p:txBody>
          <a:bodyPr/>
          <a:lstStyle/>
          <a:p>
            <a:pPr>
              <a:buNone/>
            </a:pPr>
            <a:r>
              <a:rPr lang="fr-FR" dirty="0"/>
              <a:t>	</a:t>
            </a:r>
          </a:p>
          <a:p>
            <a:pPr>
              <a:buNone/>
            </a:pPr>
            <a:r>
              <a:rPr lang="fr-FR" dirty="0"/>
              <a:t>	L’intéressé ne devient pas pour autant commerçant.</a:t>
            </a:r>
          </a:p>
          <a:p>
            <a:pPr lvl="0">
              <a:buNone/>
            </a:pPr>
            <a:r>
              <a:rPr lang="fr-FR" dirty="0"/>
              <a:t>	</a:t>
            </a:r>
          </a:p>
          <a:p>
            <a:pPr lvl="0">
              <a:buNone/>
            </a:pPr>
            <a:r>
              <a:rPr lang="fr-FR" dirty="0"/>
              <a:t>	</a:t>
            </a:r>
            <a:r>
              <a:rPr lang="fr-FR" i="1" dirty="0"/>
              <a:t>Ex : le chirurgien-dentiste ( profession libérale civile) achète des appareils dentaires qu’il revend après les avoir adaptés</a:t>
            </a:r>
            <a:r>
              <a:rPr lang="fr-FR" dirty="0"/>
              <a:t>.</a:t>
            </a:r>
          </a:p>
          <a:p>
            <a:pPr>
              <a:buNone/>
            </a:pPr>
            <a:r>
              <a:rPr lang="fr-FR" dirty="0"/>
              <a:t>	</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21974504"/>
      </p:ext>
    </p:extLst>
  </p:cSld>
  <p:clrMapOvr>
    <a:masterClrMapping/>
  </p:clrMapOvr>
  <mc:AlternateContent xmlns:mc="http://schemas.openxmlformats.org/markup-compatibility/2006" xmlns:p14="http://schemas.microsoft.com/office/powerpoint/2010/main">
    <mc:Choice Requires="p14">
      <p:transition spd="slow" p14:dur="2000" advTm="78810"/>
    </mc:Choice>
    <mc:Fallback xmlns="">
      <p:transition spd="slow" advTm="78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2800" b="1" dirty="0" smtClean="0"/>
              <a:t>Commerçant de </a:t>
            </a:r>
            <a:r>
              <a:rPr lang="fr-FR" sz="2800" b="1" smtClean="0"/>
              <a:t>droit/commerçant de fait </a:t>
            </a:r>
            <a:endParaRPr lang="fr-FR" sz="2800" b="1" dirty="0"/>
          </a:p>
        </p:txBody>
      </p:sp>
      <p:sp>
        <p:nvSpPr>
          <p:cNvPr id="3" name="Espace réservé du contenu 2"/>
          <p:cNvSpPr>
            <a:spLocks noGrp="1"/>
          </p:cNvSpPr>
          <p:nvPr>
            <p:ph idx="1"/>
          </p:nvPr>
        </p:nvSpPr>
        <p:spPr/>
        <p:txBody>
          <a:bodyPr>
            <a:normAutofit/>
          </a:bodyPr>
          <a:lstStyle/>
          <a:p>
            <a:r>
              <a:rPr lang="fr-FR" b="1" dirty="0" smtClean="0"/>
              <a:t>Les commerçants de droit : </a:t>
            </a:r>
            <a:r>
              <a:rPr lang="fr-FR" dirty="0" smtClean="0"/>
              <a:t>sont ceux qui exercent une activité commerciale en respectant les règles légales relatives au commerce (exercice de l’activité commerciale à titre habituel ou professionnel ; immatriculation au registre de commerce; tenue de la comptabilité).</a:t>
            </a:r>
          </a:p>
          <a:p>
            <a:endParaRPr lang="fr-FR" dirty="0"/>
          </a:p>
          <a:p>
            <a:r>
              <a:rPr lang="fr-FR" b="1" dirty="0" smtClean="0"/>
              <a:t>Les commerçants de fait</a:t>
            </a:r>
            <a:r>
              <a:rPr lang="fr-FR" dirty="0"/>
              <a:t>: sont ceux qui exercent une activité commerciale à titre habituel ou professionnel </a:t>
            </a:r>
            <a:r>
              <a:rPr lang="fr-FR" dirty="0" smtClean="0"/>
              <a:t>mais </a:t>
            </a:r>
            <a:r>
              <a:rPr lang="fr-FR" dirty="0" smtClean="0">
                <a:solidFill>
                  <a:srgbClr val="FF0000"/>
                </a:solidFill>
              </a:rPr>
              <a:t>ne sont pas immatriculés au registre de commerce et ne tiennent pas de comptabilité.</a:t>
            </a:r>
            <a:r>
              <a:rPr lang="fr-FR" dirty="0" smtClean="0"/>
              <a:t> Ex: les petits boutiquiers . Pour ces commerçants de fait, la qualité de commerçant </a:t>
            </a:r>
            <a:r>
              <a:rPr lang="fr-FR" u="sng" dirty="0" smtClean="0"/>
              <a:t>les pénalise mais ne leur profite pas</a:t>
            </a:r>
            <a:r>
              <a:rPr lang="fr-FR" dirty="0" smtClean="0"/>
              <a:t>.</a:t>
            </a:r>
            <a:endParaRPr lang="fr-F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65588506"/>
      </p:ext>
    </p:extLst>
  </p:cSld>
  <p:clrMapOvr>
    <a:masterClrMapping/>
  </p:clrMapOvr>
  <mc:AlternateContent xmlns:mc="http://schemas.openxmlformats.org/markup-compatibility/2006" xmlns:p14="http://schemas.microsoft.com/office/powerpoint/2010/main">
    <mc:Choice Requires="p14">
      <p:transition spd="slow" p14:dur="2000" advTm="103358"/>
    </mc:Choice>
    <mc:Fallback xmlns="">
      <p:transition spd="slow" advTm="103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47528" y="116632"/>
            <a:ext cx="8229600" cy="1143000"/>
          </a:xfrm>
        </p:spPr>
        <p:txBody>
          <a:bodyPr/>
          <a:lstStyle/>
          <a:p>
            <a:r>
              <a:rPr lang="fr-FR" dirty="0"/>
              <a:t>B – L’exercice indépendant</a:t>
            </a:r>
          </a:p>
        </p:txBody>
      </p:sp>
      <p:graphicFrame>
        <p:nvGraphicFramePr>
          <p:cNvPr id="4" name="Espace réservé du contenu 3"/>
          <p:cNvGraphicFramePr>
            <a:graphicFrameLocks noGrp="1"/>
          </p:cNvGraphicFramePr>
          <p:nvPr>
            <p:ph idx="1"/>
            <p:extLst/>
          </p:nvPr>
        </p:nvGraphicFramePr>
        <p:xfrm>
          <a:off x="1981200" y="1340769"/>
          <a:ext cx="8229600" cy="49838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65736857"/>
      </p:ext>
    </p:extLst>
  </p:cSld>
  <p:clrMapOvr>
    <a:masterClrMapping/>
  </p:clrMapOvr>
  <mc:AlternateContent xmlns:mc="http://schemas.openxmlformats.org/markup-compatibility/2006" xmlns:p14="http://schemas.microsoft.com/office/powerpoint/2010/main">
    <mc:Choice Requires="p14">
      <p:transition spd="slow" p14:dur="2000" advTm="309299"/>
    </mc:Choice>
    <mc:Fallback xmlns="">
      <p:transition spd="slow" advTm="309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CAS PRATIQUE</a:t>
            </a:r>
          </a:p>
        </p:txBody>
      </p:sp>
      <p:sp>
        <p:nvSpPr>
          <p:cNvPr id="3" name="Espace réservé du contenu 2"/>
          <p:cNvSpPr>
            <a:spLocks noGrp="1"/>
          </p:cNvSpPr>
          <p:nvPr>
            <p:ph idx="1"/>
          </p:nvPr>
        </p:nvSpPr>
        <p:spPr/>
        <p:txBody>
          <a:bodyPr/>
          <a:lstStyle/>
          <a:p>
            <a:endParaRPr lang="fr-FR" b="1" dirty="0"/>
          </a:p>
          <a:p>
            <a:pPr marL="0" indent="0">
              <a:buNone/>
            </a:pPr>
            <a:r>
              <a:rPr lang="fr-FR" b="1" dirty="0"/>
              <a:t>Monsieur A est fonctionnaire ; pour arrondir ses fins de mois, il ouvre un magasin de chaussures. En a -t-il le droit ?</a:t>
            </a:r>
            <a:endParaRPr lang="fr-FR" dirty="0"/>
          </a:p>
          <a:p>
            <a:pPr marL="0" indent="0">
              <a:buNone/>
            </a:pPr>
            <a:r>
              <a:rPr lang="fr-FR" b="1" dirty="0"/>
              <a:t> </a:t>
            </a:r>
            <a:endParaRPr lang="fr-FR" dirty="0"/>
          </a:p>
          <a:p>
            <a:pPr marL="0" indent="0">
              <a:buNone/>
            </a:pPr>
            <a:endParaRPr lang="fr-F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75734853"/>
      </p:ext>
    </p:extLst>
  </p:cSld>
  <p:clrMapOvr>
    <a:masterClrMapping/>
  </p:clrMapOvr>
  <mc:AlternateContent xmlns:mc="http://schemas.openxmlformats.org/markup-compatibility/2006" xmlns:p14="http://schemas.microsoft.com/office/powerpoint/2010/main">
    <mc:Choice Requires="p14">
      <p:transition spd="slow" p14:dur="2000" advTm="27472"/>
    </mc:Choice>
    <mc:Fallback xmlns="">
      <p:transition spd="slow" advTm="27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CAS PRATIQUE</a:t>
            </a:r>
          </a:p>
        </p:txBody>
      </p:sp>
      <p:sp>
        <p:nvSpPr>
          <p:cNvPr id="3" name="Espace réservé du contenu 2"/>
          <p:cNvSpPr>
            <a:spLocks noGrp="1"/>
          </p:cNvSpPr>
          <p:nvPr>
            <p:ph idx="1"/>
          </p:nvPr>
        </p:nvSpPr>
        <p:spPr/>
        <p:txBody>
          <a:bodyPr/>
          <a:lstStyle/>
          <a:p>
            <a:pPr marL="0" indent="0">
              <a:buNone/>
            </a:pPr>
            <a:endParaRPr lang="fr-FR" b="1" dirty="0"/>
          </a:p>
          <a:p>
            <a:pPr marL="0" indent="0" algn="ctr">
              <a:buNone/>
            </a:pPr>
            <a:r>
              <a:rPr lang="fr-FR" b="1" dirty="0"/>
              <a:t>Madame B, directrice d’une société a été condamnée </a:t>
            </a:r>
            <a:r>
              <a:rPr lang="fr-FR" b="1" dirty="0" smtClean="0"/>
              <a:t>pour avoir poursuivi abusivement une exploitation déficitaire qui a conduit la société à la cessation de paiement. </a:t>
            </a:r>
            <a:r>
              <a:rPr lang="fr-FR" b="1" dirty="0"/>
              <a:t>Le juge a prononcé à son encontre une peine d’emprisonnement de deux ans et la déchéance pour six ans. A sa sortie de prison, Madame B décide de changer </a:t>
            </a:r>
            <a:r>
              <a:rPr lang="fr-FR" b="1" dirty="0" smtClean="0"/>
              <a:t>de domaine et diriger une nouvelle société de musique. </a:t>
            </a:r>
            <a:r>
              <a:rPr lang="fr-FR" b="1" dirty="0"/>
              <a:t>Qu’en pensez-vous </a:t>
            </a:r>
            <a:r>
              <a:rPr lang="fr-FR" b="1" dirty="0" smtClean="0"/>
              <a:t>?</a:t>
            </a:r>
          </a:p>
          <a:p>
            <a:pPr marL="0" indent="0" algn="ctr">
              <a:buNone/>
            </a:pPr>
            <a:endParaRPr lang="fr-FR" b="1" dirty="0"/>
          </a:p>
          <a:p>
            <a:pPr marL="0" indent="0" algn="ctr">
              <a:buNone/>
            </a:pPr>
            <a:r>
              <a:rPr lang="fr-FR" b="1" dirty="0" smtClean="0"/>
              <a:t>Base légale: article 745 du code de commerce</a:t>
            </a:r>
            <a:endParaRPr lang="fr-FR" dirty="0"/>
          </a:p>
          <a:p>
            <a:pPr marL="0" indent="0" algn="ctr">
              <a:buNone/>
            </a:pPr>
            <a:endParaRPr lang="fr-FR" dirty="0"/>
          </a:p>
          <a:p>
            <a:endParaRPr lang="fr-FR"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6202018"/>
      </p:ext>
    </p:extLst>
  </p:cSld>
  <p:clrMapOvr>
    <a:masterClrMapping/>
  </p:clrMapOvr>
  <mc:AlternateContent xmlns:mc="http://schemas.openxmlformats.org/markup-compatibility/2006" xmlns:p14="http://schemas.microsoft.com/office/powerpoint/2010/main">
    <mc:Choice Requires="p14">
      <p:transition spd="slow" p14:dur="2000" advTm="187142"/>
    </mc:Choice>
    <mc:Fallback xmlns="">
      <p:transition spd="slow" advTm="187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r>
              <a:rPr lang="fr-FR" dirty="0" smtClean="0"/>
              <a:t>FIN DE LA SEANCE 1</a:t>
            </a:r>
            <a:endParaRPr lang="fr-FR"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19008875"/>
      </p:ext>
    </p:extLst>
  </p:cSld>
  <p:clrMapOvr>
    <a:masterClrMapping/>
  </p:clrMapOvr>
  <mc:AlternateContent xmlns:mc="http://schemas.openxmlformats.org/markup-compatibility/2006" xmlns:p14="http://schemas.microsoft.com/office/powerpoint/2010/main">
    <mc:Choice Requires="p14">
      <p:transition spd="slow" p14:dur="2000" advTm="77602"/>
    </mc:Choice>
    <mc:Fallback xmlns="">
      <p:transition spd="slow" advTm="77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smtClean="0"/>
          </a:p>
          <a:p>
            <a:r>
              <a:rPr lang="fr-FR" b="1" u="sng" dirty="0"/>
              <a:t>II- L’exercice professionnel du </a:t>
            </a:r>
            <a:r>
              <a:rPr lang="fr-FR" b="1" u="sng" dirty="0" smtClean="0"/>
              <a:t>commerce</a:t>
            </a:r>
            <a:endParaRPr lang="fr-FR" dirty="0" smtClean="0"/>
          </a:p>
          <a:p>
            <a:r>
              <a:rPr lang="fr-FR" dirty="0" smtClean="0"/>
              <a:t>A- La profession commerciale</a:t>
            </a:r>
          </a:p>
          <a:p>
            <a:r>
              <a:rPr lang="fr-FR" dirty="0" smtClean="0"/>
              <a:t>B- L’exercice indépendant</a:t>
            </a:r>
          </a:p>
          <a:p>
            <a:endParaRPr lang="fr-FR" b="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72244705"/>
      </p:ext>
    </p:extLst>
  </p:cSld>
  <p:clrMapOvr>
    <a:masterClrMapping/>
  </p:clrMapOvr>
  <mc:AlternateContent xmlns:mc="http://schemas.openxmlformats.org/markup-compatibility/2006" xmlns:p14="http://schemas.microsoft.com/office/powerpoint/2010/main">
    <mc:Choice Requires="p14">
      <p:transition spd="slow" p14:dur="2000" advTm="30436"/>
    </mc:Choice>
    <mc:Fallback xmlns="">
      <p:transition spd="slow" advTm="30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1200" y="214290"/>
            <a:ext cx="8229600" cy="1285884"/>
          </a:xfrm>
        </p:spPr>
        <p:txBody>
          <a:bodyPr/>
          <a:lstStyle/>
          <a:p>
            <a:r>
              <a:rPr lang="fr-FR" sz="2800" b="1" cap="small" dirty="0"/>
              <a:t>B – LES ACTES DE COMMERCE PAR LA FORME</a:t>
            </a:r>
            <a:r>
              <a:rPr lang="fr-FR" b="1" cap="small" dirty="0"/>
              <a:t/>
            </a:r>
            <a:br>
              <a:rPr lang="fr-FR" b="1" cap="small" dirty="0"/>
            </a:br>
            <a:endParaRPr lang="fr-FR" dirty="0"/>
          </a:p>
        </p:txBody>
      </p:sp>
      <p:sp>
        <p:nvSpPr>
          <p:cNvPr id="3" name="Espace réservé du contenu 2"/>
          <p:cNvSpPr>
            <a:spLocks noGrp="1"/>
          </p:cNvSpPr>
          <p:nvPr>
            <p:ph idx="1"/>
          </p:nvPr>
        </p:nvSpPr>
        <p:spPr>
          <a:xfrm>
            <a:off x="1981200" y="1000109"/>
            <a:ext cx="8229600" cy="5324492"/>
          </a:xfrm>
        </p:spPr>
        <p:txBody>
          <a:bodyPr/>
          <a:lstStyle/>
          <a:p>
            <a:endParaRPr lang="fr-FR" dirty="0"/>
          </a:p>
          <a:p>
            <a:pPr>
              <a:buNone/>
            </a:pPr>
            <a:endParaRPr lang="fr-FR" dirty="0"/>
          </a:p>
          <a:p>
            <a:pPr algn="just">
              <a:buNone/>
            </a:pPr>
            <a:r>
              <a:rPr lang="fr-FR" dirty="0" smtClean="0"/>
              <a:t>	Le </a:t>
            </a:r>
            <a:r>
              <a:rPr lang="fr-FR" dirty="0"/>
              <a:t>droit commercial emploie certains mécanismes juridiques qui lui sont propres. Ici, c’est la forme de l’acte qui lui donne la qualité d’acte de commerce, qu’il soit accompli ou non par un commerçant. La forme de l’acte a été retenue par le code de commerce pour certains instruments du commerce et pour certaines sociétés.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96108989"/>
      </p:ext>
    </p:extLst>
  </p:cSld>
  <p:clrMapOvr>
    <a:masterClrMapping/>
  </p:clrMapOvr>
  <mc:AlternateContent xmlns:mc="http://schemas.openxmlformats.org/markup-compatibility/2006" xmlns:p14="http://schemas.microsoft.com/office/powerpoint/2010/main">
    <mc:Choice Requires="p14">
      <p:transition spd="slow" p14:dur="2000" advTm="59989"/>
    </mc:Choice>
    <mc:Fallback xmlns="">
      <p:transition spd="slow" advTm="59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ACTES DE COMMERCE PAR LA FORME</a:t>
            </a:r>
          </a:p>
        </p:txBody>
      </p:sp>
      <p:graphicFrame>
        <p:nvGraphicFramePr>
          <p:cNvPr id="5" name="Espace réservé du contenu 4"/>
          <p:cNvGraphicFramePr>
            <a:graphicFrameLocks noGrp="1"/>
          </p:cNvGraphicFramePr>
          <p:nvPr>
            <p:ph idx="1"/>
            <p:extLst/>
          </p:nvPr>
        </p:nvGraphicFramePr>
        <p:xfrm>
          <a:off x="1981200" y="1935164"/>
          <a:ext cx="8229600" cy="43894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42302030"/>
      </p:ext>
    </p:extLst>
  </p:cSld>
  <p:clrMapOvr>
    <a:masterClrMapping/>
  </p:clrMapOvr>
  <mc:AlternateContent xmlns:mc="http://schemas.openxmlformats.org/markup-compatibility/2006" xmlns:p14="http://schemas.microsoft.com/office/powerpoint/2010/main">
    <mc:Choice Requires="p14">
      <p:transition spd="slow" p14:dur="2000" advTm="40382"/>
    </mc:Choice>
    <mc:Fallback xmlns="">
      <p:transition spd="slow" advTm="40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b="1" cap="all" dirty="0"/>
              <a:t>1 – LES INSTRUMENTS De COMMERCE</a:t>
            </a:r>
            <a:endParaRPr lang="fr-FR" sz="3600" dirty="0"/>
          </a:p>
        </p:txBody>
      </p:sp>
      <p:sp>
        <p:nvSpPr>
          <p:cNvPr id="3" name="Espace réservé du contenu 2"/>
          <p:cNvSpPr>
            <a:spLocks noGrp="1"/>
          </p:cNvSpPr>
          <p:nvPr>
            <p:ph idx="1"/>
          </p:nvPr>
        </p:nvSpPr>
        <p:spPr/>
        <p:txBody>
          <a:bodyPr/>
          <a:lstStyle/>
          <a:p>
            <a:endParaRPr lang="fr-FR" b="1" cap="all" dirty="0"/>
          </a:p>
          <a:p>
            <a:pPr>
              <a:buNone/>
            </a:pPr>
            <a:r>
              <a:rPr lang="fr-FR" dirty="0"/>
              <a:t>	 L’article 9 du code de commerce dispose que sont réputés acte de commerce : la lettre de change et le billet à ordre.</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10340195"/>
      </p:ext>
    </p:extLst>
  </p:cSld>
  <p:clrMapOvr>
    <a:masterClrMapping/>
  </p:clrMapOvr>
  <mc:AlternateContent xmlns:mc="http://schemas.openxmlformats.org/markup-compatibility/2006" xmlns:p14="http://schemas.microsoft.com/office/powerpoint/2010/main">
    <mc:Choice Requires="p14">
      <p:transition spd="slow" p14:dur="2000" advTm="13308"/>
    </mc:Choice>
    <mc:Fallback xmlns="">
      <p:transition spd="slow" advTm="13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a- la lettre de change</a:t>
            </a:r>
            <a:endParaRPr lang="fr-FR" dirty="0"/>
          </a:p>
        </p:txBody>
      </p:sp>
      <p:sp>
        <p:nvSpPr>
          <p:cNvPr id="3" name="Espace réservé du contenu 2"/>
          <p:cNvSpPr>
            <a:spLocks noGrp="1"/>
          </p:cNvSpPr>
          <p:nvPr>
            <p:ph idx="1"/>
          </p:nvPr>
        </p:nvSpPr>
        <p:spPr/>
        <p:txBody>
          <a:bodyPr/>
          <a:lstStyle/>
          <a:p>
            <a:r>
              <a:rPr lang="fr-FR" dirty="0"/>
              <a:t>La lettre de change est un écrit par lequel une personne (le tireur) donne mandat à une autre (le tiré), de payer à un tiers (porteur ou bénéficiaire) une certaine somme à une époque fixée.</a:t>
            </a:r>
          </a:p>
          <a:p>
            <a:endParaRPr lang="fr-FR" dirty="0"/>
          </a:p>
          <a:p>
            <a:endParaRPr lang="fr-FR" dirty="0"/>
          </a:p>
          <a:p>
            <a:endParaRPr lang="fr-FR"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17848985"/>
      </p:ext>
    </p:extLst>
  </p:cSld>
  <p:clrMapOvr>
    <a:masterClrMapping/>
  </p:clrMapOvr>
  <mc:AlternateContent xmlns:mc="http://schemas.openxmlformats.org/markup-compatibility/2006" xmlns:p14="http://schemas.microsoft.com/office/powerpoint/2010/main">
    <mc:Choice Requires="p14">
      <p:transition spd="slow" p14:dur="2000" advTm="93193"/>
    </mc:Choice>
    <mc:Fallback xmlns="">
      <p:transition spd="slow" advTm="93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smtClean="0"/>
          </a:p>
          <a:p>
            <a:r>
              <a:rPr lang="fr-FR" dirty="0" smtClean="0"/>
              <a:t>La </a:t>
            </a:r>
            <a:r>
              <a:rPr lang="fr-FR" dirty="0"/>
              <a:t>lettre de change est réputée acte de commerce quelle que soit la personne qui l’a </a:t>
            </a:r>
            <a:r>
              <a:rPr lang="fr-FR" dirty="0" smtClean="0"/>
              <a:t>signée et quelle que soit la nature de la transaction. </a:t>
            </a:r>
            <a:r>
              <a:rPr lang="fr-FR" dirty="0"/>
              <a:t>Lorsqu’un non-commerçant signe une lettre de change, Il est soumis à la loi commerciale et aux tribunaux de commerce, sans que cela lui donne la qualité de </a:t>
            </a:r>
            <a:r>
              <a:rPr lang="fr-FR" dirty="0" smtClean="0"/>
              <a:t>commerçant.</a:t>
            </a:r>
            <a:endParaRPr lang="fr-FR" dirty="0"/>
          </a:p>
          <a:p>
            <a:endParaRPr lang="fr-FR"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5240984"/>
      </p:ext>
    </p:extLst>
  </p:cSld>
  <p:clrMapOvr>
    <a:masterClrMapping/>
  </p:clrMapOvr>
  <mc:AlternateContent xmlns:mc="http://schemas.openxmlformats.org/markup-compatibility/2006" xmlns:p14="http://schemas.microsoft.com/office/powerpoint/2010/main">
    <mc:Choice Requires="p14">
      <p:transition spd="slow" p14:dur="2000" advTm="94416"/>
    </mc:Choice>
    <mc:Fallback xmlns="">
      <p:transition spd="slow" advTm="94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b- le billet à ordre</a:t>
            </a:r>
            <a:r>
              <a:rPr lang="fr-FR" dirty="0"/>
              <a:t> </a:t>
            </a:r>
            <a:br>
              <a:rPr lang="fr-FR" dirty="0"/>
            </a:br>
            <a:endParaRPr lang="fr-FR" dirty="0"/>
          </a:p>
        </p:txBody>
      </p:sp>
      <p:sp>
        <p:nvSpPr>
          <p:cNvPr id="3" name="Espace réservé du contenu 2"/>
          <p:cNvSpPr>
            <a:spLocks noGrp="1"/>
          </p:cNvSpPr>
          <p:nvPr>
            <p:ph idx="1"/>
          </p:nvPr>
        </p:nvSpPr>
        <p:spPr/>
        <p:txBody>
          <a:bodyPr>
            <a:normAutofit/>
          </a:bodyPr>
          <a:lstStyle/>
          <a:p>
            <a:r>
              <a:rPr lang="fr-FR" b="1" dirty="0"/>
              <a:t>Le BO est un titre par lequel une personne dénommée souscripteur, s’engage envers une autre personne dénommée bénéficiaire, à payer à cette personne ou à son ordre, une somme déterminée, à une date déterminée </a:t>
            </a:r>
            <a:r>
              <a:rPr lang="fr-FR" b="1" dirty="0" smtClean="0"/>
              <a:t>.</a:t>
            </a:r>
          </a:p>
          <a:p>
            <a:r>
              <a:rPr lang="fr-FR" dirty="0" smtClean="0"/>
              <a:t>- </a:t>
            </a:r>
            <a:r>
              <a:rPr lang="fr-FR" b="1" dirty="0"/>
              <a:t>Le BO est de nature civile ou commerciale selon l’engagement qu’il </a:t>
            </a:r>
            <a:r>
              <a:rPr lang="fr-FR" b="1" dirty="0" smtClean="0"/>
              <a:t>constate</a:t>
            </a:r>
          </a:p>
          <a:p>
            <a:r>
              <a:rPr lang="fr-FR" b="1" dirty="0" smtClean="0"/>
              <a:t>- </a:t>
            </a:r>
            <a:r>
              <a:rPr lang="fr-FR" dirty="0" smtClean="0"/>
              <a:t>Le </a:t>
            </a:r>
            <a:r>
              <a:rPr lang="fr-FR" dirty="0"/>
              <a:t>BO est un acte de commerce même s’il est signé par un non commerçant, à </a:t>
            </a:r>
            <a:r>
              <a:rPr lang="fr-FR" u="sng" dirty="0"/>
              <a:t>condition qu’il résulte d’une transaction </a:t>
            </a:r>
            <a:r>
              <a:rPr lang="fr-FR" u="sng" dirty="0" smtClean="0"/>
              <a:t>commerciale</a:t>
            </a:r>
          </a:p>
          <a:p>
            <a:endParaRPr lang="fr-FR" b="1" dirty="0" smtClean="0"/>
          </a:p>
          <a:p>
            <a:endParaRPr lang="fr-FR" b="1" dirty="0"/>
          </a:p>
          <a:p>
            <a:r>
              <a:rPr lang="fr-FR" u="sng" dirty="0" smtClean="0"/>
              <a:t>.</a:t>
            </a:r>
            <a:endParaRPr lang="fr-F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99833904"/>
      </p:ext>
    </p:extLst>
  </p:cSld>
  <p:clrMapOvr>
    <a:masterClrMapping/>
  </p:clrMapOvr>
  <mc:AlternateContent xmlns:mc="http://schemas.openxmlformats.org/markup-compatibility/2006" xmlns:p14="http://schemas.microsoft.com/office/powerpoint/2010/main">
    <mc:Choice Requires="p14">
      <p:transition spd="slow" p14:dur="2000" advTm="107478"/>
    </mc:Choice>
    <mc:Fallback xmlns="">
      <p:transition spd="slow" advTm="107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Métropolitain">
  <a:themeElements>
    <a:clrScheme name="Métropolitai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étropolitai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étropolitai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docProps/app.xml><?xml version="1.0" encoding="utf-8"?>
<Properties xmlns="http://schemas.openxmlformats.org/officeDocument/2006/extended-properties" xmlns:vt="http://schemas.openxmlformats.org/officeDocument/2006/docPropsVTypes">
  <Template>Métropolitain</Template>
  <TotalTime>148</TotalTime>
  <Words>1045</Words>
  <Application>Microsoft Office PowerPoint</Application>
  <PresentationFormat>Grand écran</PresentationFormat>
  <Paragraphs>137</Paragraphs>
  <Slides>28</Slides>
  <Notes>0</Notes>
  <HiddenSlides>0</HiddenSlides>
  <MMClips>26</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28</vt:i4>
      </vt:variant>
    </vt:vector>
  </HeadingPairs>
  <TitlesOfParts>
    <vt:vector size="32" baseType="lpstr">
      <vt:lpstr>Arial</vt:lpstr>
      <vt:lpstr>Calibri Light</vt:lpstr>
      <vt:lpstr>Wingdings</vt:lpstr>
      <vt:lpstr>Métropolitain</vt:lpstr>
      <vt:lpstr>Cours de droit commercial  (Suite du chapitre 1)</vt:lpstr>
      <vt:lpstr>CHAPITRE 1 – LE COMMERCANT</vt:lpstr>
      <vt:lpstr>Présentation PowerPoint</vt:lpstr>
      <vt:lpstr>B – LES ACTES DE COMMERCE PAR LA FORME </vt:lpstr>
      <vt:lpstr>ACTES DE COMMERCE PAR LA FORME</vt:lpstr>
      <vt:lpstr>1 – LES INSTRUMENTS De COMMERCE</vt:lpstr>
      <vt:lpstr>a- la lettre de change</vt:lpstr>
      <vt:lpstr>Présentation PowerPoint</vt:lpstr>
      <vt:lpstr>b- le billet à ordre  </vt:lpstr>
      <vt:lpstr>2– LES SOCIETES COMMERCIALES </vt:lpstr>
      <vt:lpstr>C- les actes de commerce par accessoire</vt:lpstr>
      <vt:lpstr>EXEMPLES : </vt:lpstr>
      <vt:lpstr>Actes de la vie civile :</vt:lpstr>
      <vt:lpstr>Actes mixtes : </vt:lpstr>
      <vt:lpstr>Cas pratique</vt:lpstr>
      <vt:lpstr>correction</vt:lpstr>
      <vt:lpstr>correction</vt:lpstr>
      <vt:lpstr>II – L’EXERCICE PROFESSIONNEL DU COMMERCE </vt:lpstr>
      <vt:lpstr>A – LA PROFESSION COMMERCIALE </vt:lpstr>
      <vt:lpstr>1/ le caractère habituel</vt:lpstr>
      <vt:lpstr>2/ le caractère professionnel </vt:lpstr>
      <vt:lpstr>EXERCICE D’UNE PROFESSION CIVILE ET D’UNE PROFESSION COMMERCIALE EN MEME TEMPS :</vt:lpstr>
      <vt:lpstr>L’activité commerciale est le complément nécessaire d’une profession non commerciale : </vt:lpstr>
      <vt:lpstr>Commerçant de droit/commerçant de fait </vt:lpstr>
      <vt:lpstr>B – L’exercice indépendant</vt:lpstr>
      <vt:lpstr>CAS PRATIQUE</vt:lpstr>
      <vt:lpstr>CAS PRATIQUE</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usr</dc:creator>
  <cp:lastModifiedBy>usr</cp:lastModifiedBy>
  <cp:revision>17</cp:revision>
  <dcterms:created xsi:type="dcterms:W3CDTF">2020-03-26T10:13:23Z</dcterms:created>
  <dcterms:modified xsi:type="dcterms:W3CDTF">2020-03-26T13:18:29Z</dcterms:modified>
</cp:coreProperties>
</file>